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bcb159e9a_2_46: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0" lvl="0" marL="0" rtl="0" algn="l">
              <a:spcBef>
                <a:spcPts val="0"/>
              </a:spcBef>
              <a:spcAft>
                <a:spcPts val="0"/>
              </a:spcAft>
              <a:buNone/>
            </a:pPr>
            <a:r>
              <a:t/>
            </a:r>
            <a:endParaRPr/>
          </a:p>
        </p:txBody>
      </p:sp>
      <p:sp>
        <p:nvSpPr>
          <p:cNvPr id="98" name="Google Shape;98;g9bcb159e9a_2_46:notes"/>
          <p:cNvSpPr/>
          <p:nvPr>
            <p:ph idx="2" type="sldImg"/>
          </p:nvPr>
        </p:nvSpPr>
        <p:spPr>
          <a:xfrm>
            <a:off x="402262" y="686343"/>
            <a:ext cx="6053477" cy="3428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1be828615_0_59: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0" lvl="0" marL="0" rtl="0" algn="l">
              <a:spcBef>
                <a:spcPts val="0"/>
              </a:spcBef>
              <a:spcAft>
                <a:spcPts val="0"/>
              </a:spcAft>
              <a:buNone/>
            </a:pPr>
            <a:r>
              <a:t/>
            </a:r>
            <a:endParaRPr/>
          </a:p>
        </p:txBody>
      </p:sp>
      <p:sp>
        <p:nvSpPr>
          <p:cNvPr id="194" name="Google Shape;194;ga1be828615_0_59: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47120bb2b_0_1: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0" lvl="0" marL="0" rtl="0" algn="l">
              <a:lnSpc>
                <a:spcPct val="90000"/>
              </a:lnSpc>
              <a:spcBef>
                <a:spcPts val="0"/>
              </a:spcBef>
              <a:spcAft>
                <a:spcPts val="0"/>
              </a:spcAft>
              <a:buClr>
                <a:schemeClr val="lt1"/>
              </a:buClr>
              <a:buSzPts val="2100"/>
              <a:buFont typeface="Arial"/>
              <a:buNone/>
            </a:pPr>
            <a:r>
              <a:rPr lang="en"/>
              <a:t>Reasons for each recommendation: </a:t>
            </a:r>
            <a:endParaRPr/>
          </a:p>
          <a:p>
            <a:pPr indent="-298450" lvl="0" marL="457200" rtl="0" algn="l">
              <a:lnSpc>
                <a:spcPct val="90000"/>
              </a:lnSpc>
              <a:spcBef>
                <a:spcPts val="0"/>
              </a:spcBef>
              <a:spcAft>
                <a:spcPts val="0"/>
              </a:spcAft>
              <a:buClr>
                <a:srgbClr val="000000"/>
              </a:buClr>
              <a:buSzPts val="1100"/>
              <a:buAutoNum type="arabicPeriod"/>
            </a:pPr>
            <a:r>
              <a:rPr lang="en"/>
              <a:t>TikTok can be harnessed for live streaming ecommerce and event promotion. </a:t>
            </a:r>
            <a:endParaRPr/>
          </a:p>
          <a:p>
            <a:pPr indent="-298450" lvl="0" marL="457200" rtl="0" algn="l">
              <a:lnSpc>
                <a:spcPct val="90000"/>
              </a:lnSpc>
              <a:spcBef>
                <a:spcPts val="0"/>
              </a:spcBef>
              <a:spcAft>
                <a:spcPts val="0"/>
              </a:spcAft>
              <a:buClr>
                <a:srgbClr val="000000"/>
              </a:buClr>
              <a:buSzPts val="1100"/>
              <a:buAutoNum type="arabicPeriod"/>
            </a:pPr>
            <a:r>
              <a:rPr lang="en"/>
              <a:t>Nike currently does not have a Little Red Book official storefront (only distributors) despite having featured influencers there. An official storefront would provide a seamless purchasing experience for customers.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
              <a:t>Our own Market research finding: </a:t>
            </a:r>
            <a:endParaRPr/>
          </a:p>
          <a:p>
            <a:pPr indent="-298450" lvl="0" marL="457200" rtl="0" algn="l">
              <a:lnSpc>
                <a:spcPct val="115000"/>
              </a:lnSpc>
              <a:spcBef>
                <a:spcPts val="1200"/>
              </a:spcBef>
              <a:spcAft>
                <a:spcPts val="0"/>
              </a:spcAft>
              <a:buClr>
                <a:schemeClr val="dk1"/>
              </a:buClr>
              <a:buSzPts val="1100"/>
              <a:buChar char="●"/>
            </a:pPr>
            <a:r>
              <a:rPr lang="en"/>
              <a:t>Nike has shifted away from Alibaba and T-Mao to push their own Wechat integration, such as the mini program and official media account. This makes sense due to Nike’s inability to “know” their customers on these types of eCommerce platforms.</a:t>
            </a:r>
            <a:endParaRPr/>
          </a:p>
          <a:p>
            <a:pPr indent="-298450" lvl="0" marL="457200" rtl="0" algn="l">
              <a:lnSpc>
                <a:spcPct val="115000"/>
              </a:lnSpc>
              <a:spcBef>
                <a:spcPts val="0"/>
              </a:spcBef>
              <a:spcAft>
                <a:spcPts val="0"/>
              </a:spcAft>
              <a:buClr>
                <a:schemeClr val="dk1"/>
              </a:buClr>
              <a:buSzPts val="1100"/>
              <a:buChar char="●"/>
            </a:pPr>
            <a:r>
              <a:rPr b="1" lang="en"/>
              <a:t>Additionally, the ideal user groups of these social media platforms (being Gen-z females and younger generations) is the same ideal purchasing group for Nike. Investing in intent-driven traffic from these platforms would provide Nike opportunity for engagement with an already-likely consumer.</a:t>
            </a:r>
            <a:endParaRPr b="1"/>
          </a:p>
          <a:p>
            <a:pPr indent="0" lvl="0" marL="0" rtl="0" algn="l">
              <a:spcBef>
                <a:spcPts val="1200"/>
              </a:spcBef>
              <a:spcAft>
                <a:spcPts val="0"/>
              </a:spcAft>
              <a:buNone/>
            </a:pPr>
            <a:r>
              <a:t/>
            </a:r>
            <a:endParaRPr/>
          </a:p>
        </p:txBody>
      </p:sp>
      <p:sp>
        <p:nvSpPr>
          <p:cNvPr id="202" name="Google Shape;202;ga47120bb2b_0_1: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bcb159e9a_2_87: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0" lvl="0" marL="0" rtl="0" algn="l">
              <a:spcBef>
                <a:spcPts val="0"/>
              </a:spcBef>
              <a:spcAft>
                <a:spcPts val="0"/>
              </a:spcAft>
              <a:buNone/>
            </a:pPr>
            <a:r>
              <a:t/>
            </a:r>
            <a:endParaRPr/>
          </a:p>
        </p:txBody>
      </p:sp>
      <p:sp>
        <p:nvSpPr>
          <p:cNvPr id="216" name="Google Shape;216;g9bcb159e9a_2_87:notes"/>
          <p:cNvSpPr/>
          <p:nvPr>
            <p:ph idx="2" type="sldImg"/>
          </p:nvPr>
        </p:nvSpPr>
        <p:spPr>
          <a:xfrm>
            <a:off x="402262" y="686343"/>
            <a:ext cx="6053477" cy="34286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1be828615_0_117: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0" lvl="0" marL="0" rtl="0" algn="l">
              <a:spcBef>
                <a:spcPts val="0"/>
              </a:spcBef>
              <a:spcAft>
                <a:spcPts val="0"/>
              </a:spcAft>
              <a:buNone/>
            </a:pPr>
            <a:r>
              <a:t/>
            </a:r>
            <a:endParaRPr/>
          </a:p>
        </p:txBody>
      </p:sp>
      <p:sp>
        <p:nvSpPr>
          <p:cNvPr id="105" name="Google Shape;105;ga1be828615_0_117: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1be828615_0_9: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298450" lvl="0" marL="457200" rtl="0" algn="l">
              <a:spcBef>
                <a:spcPts val="0"/>
              </a:spcBef>
              <a:spcAft>
                <a:spcPts val="0"/>
              </a:spcAft>
              <a:buSzPts val="1100"/>
              <a:buAutoNum type="arabicPeriod"/>
            </a:pPr>
            <a:r>
              <a:rPr lang="en"/>
              <a:t>Following a trail of questions based off signals in the data</a:t>
            </a:r>
            <a:endParaRPr/>
          </a:p>
          <a:p>
            <a:pPr indent="-298450" lvl="0" marL="457200" rtl="0" algn="l">
              <a:spcBef>
                <a:spcPts val="0"/>
              </a:spcBef>
              <a:spcAft>
                <a:spcPts val="0"/>
              </a:spcAft>
              <a:buSzPts val="1100"/>
              <a:buAutoNum type="arabicPeriod"/>
            </a:pPr>
            <a:r>
              <a:rPr lang="en"/>
              <a:t>Data is a starting point for informing our process</a:t>
            </a:r>
            <a:endParaRPr/>
          </a:p>
          <a:p>
            <a:pPr indent="-298450" lvl="0" marL="457200" rtl="0" algn="l">
              <a:spcBef>
                <a:spcPts val="0"/>
              </a:spcBef>
              <a:spcAft>
                <a:spcPts val="0"/>
              </a:spcAft>
              <a:buSzPts val="1100"/>
              <a:buAutoNum type="arabicPeriod"/>
            </a:pPr>
            <a:r>
              <a:rPr lang="en"/>
              <a:t>Be specific with findings and recommendations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limitation slide </a:t>
            </a:r>
            <a:endParaRPr/>
          </a:p>
        </p:txBody>
      </p:sp>
      <p:sp>
        <p:nvSpPr>
          <p:cNvPr id="117" name="Google Shape;117;ga1be828615_0_9: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1be828615_0_2: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0" lvl="0" marL="0" rtl="0" algn="l">
              <a:spcBef>
                <a:spcPts val="0"/>
              </a:spcBef>
              <a:spcAft>
                <a:spcPts val="0"/>
              </a:spcAft>
              <a:buNone/>
            </a:pPr>
            <a:r>
              <a:rPr lang="en"/>
              <a:t>This is our problem space identification. </a:t>
            </a:r>
            <a:endParaRPr/>
          </a:p>
          <a:p>
            <a:pPr indent="0" lvl="0" marL="0" rtl="0" algn="l">
              <a:spcBef>
                <a:spcPts val="0"/>
              </a:spcBef>
              <a:spcAft>
                <a:spcPts val="0"/>
              </a:spcAft>
              <a:buNone/>
            </a:pPr>
            <a:r>
              <a:rPr lang="en"/>
              <a:t>Revenue miss-out because China visibly has some lower purchasing behavior and higher bounce behavior.</a:t>
            </a:r>
            <a:endParaRPr/>
          </a:p>
        </p:txBody>
      </p:sp>
      <p:sp>
        <p:nvSpPr>
          <p:cNvPr id="124" name="Google Shape;124;ga1be828615_0_2: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1be828615_0_16: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0" lvl="0" marL="0" rtl="0" algn="l">
              <a:spcBef>
                <a:spcPts val="0"/>
              </a:spcBef>
              <a:spcAft>
                <a:spcPts val="0"/>
              </a:spcAft>
              <a:buNone/>
            </a:pPr>
            <a:r>
              <a:rPr lang="en"/>
              <a:t>On the previous page we saw increased visits and higher bounce rates, and digging in further on this we now see much of these are first time visits.</a:t>
            </a:r>
            <a:endParaRPr/>
          </a:p>
          <a:p>
            <a:pPr indent="0" lvl="0" marL="0" rtl="0" algn="l">
              <a:spcBef>
                <a:spcPts val="0"/>
              </a:spcBef>
              <a:spcAft>
                <a:spcPts val="0"/>
              </a:spcAft>
              <a:buClr>
                <a:schemeClr val="dk1"/>
              </a:buClr>
              <a:buSzPts val="1100"/>
              <a:buFont typeface="Arial"/>
              <a:buNone/>
            </a:pPr>
            <a:r>
              <a:rPr lang="en">
                <a:solidFill>
                  <a:schemeClr val="dk1"/>
                </a:solidFill>
              </a:rPr>
              <a:t>First time visits in China hold a much higher percent of total visits compared to other top market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visit how this compares to other countries in our Analytics dashboard</a:t>
            </a:r>
            <a:endParaRPr/>
          </a:p>
        </p:txBody>
      </p:sp>
      <p:sp>
        <p:nvSpPr>
          <p:cNvPr id="136" name="Google Shape;136;ga1be828615_0_16: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1be828615_0_24: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0" lvl="0" marL="0" rtl="0" algn="l">
              <a:spcBef>
                <a:spcPts val="0"/>
              </a:spcBef>
              <a:spcAft>
                <a:spcPts val="0"/>
              </a:spcAft>
              <a:buNone/>
            </a:pPr>
            <a:r>
              <a:rPr lang="en"/>
              <a:t>At this point, we ask ourselves these two questions:</a:t>
            </a:r>
            <a:endParaRPr/>
          </a:p>
          <a:p>
            <a:pPr indent="0" lvl="0" marL="0" rtl="0" algn="l">
              <a:spcBef>
                <a:spcPts val="0"/>
              </a:spcBef>
              <a:spcAft>
                <a:spcPts val="0"/>
              </a:spcAft>
              <a:buNone/>
            </a:pPr>
            <a:r>
              <a:rPr lang="en"/>
              <a:t>Annais will talk through our process of trying to answering these.</a:t>
            </a:r>
            <a:endParaRPr/>
          </a:p>
        </p:txBody>
      </p:sp>
      <p:sp>
        <p:nvSpPr>
          <p:cNvPr id="148" name="Google Shape;148;ga1be828615_0_24: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1be828615_0_34: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2020 Nike’s reorganization has prioritized China market (China market directly report to Nike global) due to it’s large sale size during the Covid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Nike Wechat mini program sharing the same database as Wechat, make it easy to track user habits, logins, payments and their sharing activities. </a:t>
            </a:r>
            <a:endParaRPr>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a:solidFill>
                  <a:schemeClr val="dk1"/>
                </a:solidFill>
              </a:rPr>
              <a:t>Nike’s Wechat official account and mini program integration has created a holistic experience for Nike members; however, first-time users and non-members lack incentives to stick around, it might suggests the higher bouncing rate on Nike’s homepage. </a:t>
            </a:r>
            <a:endParaRPr>
              <a:solidFill>
                <a:schemeClr val="dk1"/>
              </a:solidFill>
            </a:endParaRPr>
          </a:p>
        </p:txBody>
      </p:sp>
      <p:sp>
        <p:nvSpPr>
          <p:cNvPr id="156" name="Google Shape;156;ga1be828615_0_34: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1be828615_0_47: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298450" lvl="0" marL="457200" rtl="0" algn="l">
              <a:spcBef>
                <a:spcPts val="0"/>
              </a:spcBef>
              <a:spcAft>
                <a:spcPts val="0"/>
              </a:spcAft>
              <a:buSzPts val="1100"/>
              <a:buChar char="-"/>
            </a:pPr>
            <a:r>
              <a:rPr lang="en"/>
              <a:t>China search visits tend to order more </a:t>
            </a:r>
            <a:endParaRPr/>
          </a:p>
          <a:p>
            <a:pPr indent="-298450" lvl="0" marL="457200" rtl="0" algn="l">
              <a:spcBef>
                <a:spcPts val="0"/>
              </a:spcBef>
              <a:spcAft>
                <a:spcPts val="0"/>
              </a:spcAft>
              <a:buSzPts val="1100"/>
              <a:buChar char="-"/>
            </a:pPr>
            <a:r>
              <a:t/>
            </a:r>
            <a:endParaRPr/>
          </a:p>
        </p:txBody>
      </p:sp>
      <p:sp>
        <p:nvSpPr>
          <p:cNvPr id="169" name="Google Shape;169;ga1be828615_0_47: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1be828615_0_75:notes"/>
          <p:cNvSpPr txBox="1"/>
          <p:nvPr>
            <p:ph idx="1" type="body"/>
          </p:nvPr>
        </p:nvSpPr>
        <p:spPr>
          <a:xfrm>
            <a:off x="685800" y="4343400"/>
            <a:ext cx="5486400" cy="4114800"/>
          </a:xfrm>
          <a:prstGeom prst="rect">
            <a:avLst/>
          </a:prstGeom>
        </p:spPr>
        <p:txBody>
          <a:bodyPr anchorCtr="0" anchor="t" bIns="88800" lIns="88800" spcFirstLastPara="1" rIns="88800" wrap="square" tIns="88800">
            <a:noAutofit/>
          </a:bodyPr>
          <a:lstStyle/>
          <a:p>
            <a:pPr indent="0" lvl="0" marL="0" rtl="0" algn="l">
              <a:spcBef>
                <a:spcPts val="0"/>
              </a:spcBef>
              <a:spcAft>
                <a:spcPts val="0"/>
              </a:spcAft>
              <a:buNone/>
            </a:pPr>
            <a:r>
              <a:rPr lang="en"/>
              <a:t>Note: To validate and further </a:t>
            </a:r>
            <a:r>
              <a:rPr lang="en"/>
              <a:t>discuss</a:t>
            </a:r>
            <a:r>
              <a:rPr lang="en"/>
              <a:t> this finding, we would need to interview Nike’s China marketing team.</a:t>
            </a:r>
            <a:endParaRPr/>
          </a:p>
          <a:p>
            <a:pPr indent="0" lvl="0" marL="0" rtl="0" algn="l">
              <a:spcBef>
                <a:spcPts val="0"/>
              </a:spcBef>
              <a:spcAft>
                <a:spcPts val="0"/>
              </a:spcAft>
              <a:buNone/>
            </a:pPr>
            <a:r>
              <a:t/>
            </a:r>
            <a:endParaRPr/>
          </a:p>
        </p:txBody>
      </p:sp>
      <p:sp>
        <p:nvSpPr>
          <p:cNvPr id="182" name="Google Shape;182;ga1be828615_0_75:notes"/>
          <p:cNvSpPr/>
          <p:nvPr>
            <p:ph idx="2" type="sldImg"/>
          </p:nvPr>
        </p:nvSpPr>
        <p:spPr>
          <a:xfrm>
            <a:off x="402262" y="686343"/>
            <a:ext cx="60534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58" name="Shape 58"/>
        <p:cNvGrpSpPr/>
        <p:nvPr/>
      </p:nvGrpSpPr>
      <p:grpSpPr>
        <a:xfrm>
          <a:off x="0" y="0"/>
          <a:ext cx="0" cy="0"/>
          <a:chOff x="0" y="0"/>
          <a:chExt cx="0" cy="0"/>
        </a:xfrm>
      </p:grpSpPr>
      <p:pic>
        <p:nvPicPr>
          <p:cNvPr descr="A picture containing drawing&#10;&#10;Description automatically generated" id="59" name="Google Shape;59;p14"/>
          <p:cNvPicPr preferRelativeResize="0"/>
          <p:nvPr/>
        </p:nvPicPr>
        <p:blipFill rotWithShape="1">
          <a:blip r:embed="rId2">
            <a:alphaModFix/>
          </a:blip>
          <a:srcRect b="0" l="0" r="0" t="0"/>
          <a:stretch/>
        </p:blipFill>
        <p:spPr>
          <a:xfrm>
            <a:off x="0" y="0"/>
            <a:ext cx="9141619" cy="5143500"/>
          </a:xfrm>
          <a:prstGeom prst="rect">
            <a:avLst/>
          </a:prstGeom>
          <a:noFill/>
          <a:ln>
            <a:noFill/>
          </a:ln>
        </p:spPr>
      </p:pic>
      <p:sp>
        <p:nvSpPr>
          <p:cNvPr id="60" name="Google Shape;60;p14"/>
          <p:cNvSpPr txBox="1"/>
          <p:nvPr>
            <p:ph type="title"/>
          </p:nvPr>
        </p:nvSpPr>
        <p:spPr>
          <a:xfrm>
            <a:off x="1652475" y="2097614"/>
            <a:ext cx="4439535" cy="909788"/>
          </a:xfrm>
          <a:prstGeom prst="rect">
            <a:avLst/>
          </a:prstGeom>
          <a:noFill/>
          <a:ln>
            <a:noFill/>
          </a:ln>
        </p:spPr>
        <p:txBody>
          <a:bodyPr anchorCtr="0" anchor="t" bIns="34275" lIns="34275" spcFirstLastPara="1" rIns="34275" wrap="square" tIns="34275">
            <a:noAutofit/>
          </a:bodyPr>
          <a:lstStyle>
            <a:lvl1pPr lvl="0" algn="l">
              <a:lnSpc>
                <a:spcPct val="9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4"/>
          <p:cNvSpPr txBox="1"/>
          <p:nvPr>
            <p:ph idx="1" type="body"/>
          </p:nvPr>
        </p:nvSpPr>
        <p:spPr>
          <a:xfrm>
            <a:off x="1652474" y="3092805"/>
            <a:ext cx="4432466" cy="808543"/>
          </a:xfrm>
          <a:prstGeom prst="rect">
            <a:avLst/>
          </a:prstGeom>
          <a:noFill/>
          <a:ln>
            <a:noFill/>
          </a:ln>
        </p:spPr>
        <p:txBody>
          <a:bodyPr anchorCtr="0" anchor="t" bIns="34275" lIns="34275" spcFirstLastPara="1" rIns="34275" wrap="square" tIns="34275">
            <a:noAutofit/>
          </a:bodyPr>
          <a:lstStyle>
            <a:lvl1pPr indent="-228600" lvl="0" marL="457200" algn="l">
              <a:lnSpc>
                <a:spcPct val="100000"/>
              </a:lnSpc>
              <a:spcBef>
                <a:spcPts val="0"/>
              </a:spcBef>
              <a:spcAft>
                <a:spcPts val="0"/>
              </a:spcAft>
              <a:buClr>
                <a:schemeClr val="lt1"/>
              </a:buClr>
              <a:buSzPts val="1000"/>
              <a:buFont typeface="Arial"/>
              <a:buNone/>
              <a:defRPr b="1" i="0" sz="1500">
                <a:solidFill>
                  <a:schemeClr val="lt1"/>
                </a:solidFill>
                <a:latin typeface="Arial"/>
                <a:ea typeface="Arial"/>
                <a:cs typeface="Arial"/>
                <a:sym typeface="Arial"/>
              </a:defRPr>
            </a:lvl1pPr>
            <a:lvl2pPr indent="-285750" lvl="1" marL="914400" algn="l">
              <a:lnSpc>
                <a:spcPct val="100000"/>
              </a:lnSpc>
              <a:spcBef>
                <a:spcPts val="1300"/>
              </a:spcBef>
              <a:spcAft>
                <a:spcPts val="0"/>
              </a:spcAft>
              <a:buClr>
                <a:schemeClr val="dk1"/>
              </a:buClr>
              <a:buSzPts val="900"/>
              <a:buChar char="•"/>
              <a:defRPr/>
            </a:lvl2pPr>
            <a:lvl3pPr indent="-285750" lvl="2" marL="1371600" algn="l">
              <a:lnSpc>
                <a:spcPct val="100000"/>
              </a:lnSpc>
              <a:spcBef>
                <a:spcPts val="1300"/>
              </a:spcBef>
              <a:spcAft>
                <a:spcPts val="0"/>
              </a:spcAft>
              <a:buClr>
                <a:schemeClr val="dk1"/>
              </a:buClr>
              <a:buSzPts val="900"/>
              <a:buChar char="•"/>
              <a:defRPr/>
            </a:lvl3pPr>
            <a:lvl4pPr indent="-285750" lvl="3" marL="1828800" algn="l">
              <a:lnSpc>
                <a:spcPct val="100000"/>
              </a:lnSpc>
              <a:spcBef>
                <a:spcPts val="1300"/>
              </a:spcBef>
              <a:spcAft>
                <a:spcPts val="0"/>
              </a:spcAft>
              <a:buClr>
                <a:schemeClr val="dk1"/>
              </a:buClr>
              <a:buSzPts val="900"/>
              <a:buChar char="•"/>
              <a:defRPr/>
            </a:lvl4pPr>
            <a:lvl5pPr indent="-285750" lvl="4" marL="2286000" algn="l">
              <a:lnSpc>
                <a:spcPct val="100000"/>
              </a:lnSpc>
              <a:spcBef>
                <a:spcPts val="1300"/>
              </a:spcBef>
              <a:spcAft>
                <a:spcPts val="0"/>
              </a:spcAft>
              <a:buClr>
                <a:schemeClr val="dk1"/>
              </a:buClr>
              <a:buSzPts val="9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62" name="Google Shape;62;p14"/>
          <p:cNvPicPr preferRelativeResize="0"/>
          <p:nvPr/>
        </p:nvPicPr>
        <p:blipFill rotWithShape="1">
          <a:blip r:embed="rId3">
            <a:alphaModFix/>
          </a:blip>
          <a:srcRect b="0" l="0" r="0" t="0"/>
          <a:stretch/>
        </p:blipFill>
        <p:spPr>
          <a:xfrm>
            <a:off x="654449" y="2178743"/>
            <a:ext cx="527827" cy="7211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Dark]">
  <p:cSld name="Content Slide [Dark]">
    <p:bg>
      <p:bgPr>
        <a:solidFill>
          <a:schemeClr val="dk2"/>
        </a:solidFill>
      </p:bgPr>
    </p:bg>
    <p:spTree>
      <p:nvGrpSpPr>
        <p:cNvPr id="63" name="Shape 63"/>
        <p:cNvGrpSpPr/>
        <p:nvPr/>
      </p:nvGrpSpPr>
      <p:grpSpPr>
        <a:xfrm>
          <a:off x="0" y="0"/>
          <a:ext cx="0" cy="0"/>
          <a:chOff x="0" y="0"/>
          <a:chExt cx="0" cy="0"/>
        </a:xfrm>
      </p:grpSpPr>
      <p:sp>
        <p:nvSpPr>
          <p:cNvPr id="64" name="Google Shape;64;p15"/>
          <p:cNvSpPr/>
          <p:nvPr/>
        </p:nvSpPr>
        <p:spPr>
          <a:xfrm>
            <a:off x="0" y="0"/>
            <a:ext cx="9144000" cy="5143500"/>
          </a:xfrm>
          <a:prstGeom prst="rect">
            <a:avLst/>
          </a:prstGeom>
          <a:solidFill>
            <a:srgbClr val="2C2C2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Arial"/>
              <a:ea typeface="Arial"/>
              <a:cs typeface="Arial"/>
              <a:sym typeface="Arial"/>
            </a:endParaRPr>
          </a:p>
        </p:txBody>
      </p:sp>
      <p:sp>
        <p:nvSpPr>
          <p:cNvPr id="65" name="Google Shape;65;p15"/>
          <p:cNvSpPr/>
          <p:nvPr/>
        </p:nvSpPr>
        <p:spPr>
          <a:xfrm>
            <a:off x="0" y="4834890"/>
            <a:ext cx="9144000" cy="308610"/>
          </a:xfrm>
          <a:prstGeom prst="rect">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Arial"/>
              <a:ea typeface="Arial"/>
              <a:cs typeface="Arial"/>
              <a:sym typeface="Arial"/>
            </a:endParaRPr>
          </a:p>
        </p:txBody>
      </p:sp>
      <p:pic>
        <p:nvPicPr>
          <p:cNvPr id="66" name="Google Shape;66;p15"/>
          <p:cNvPicPr preferRelativeResize="0"/>
          <p:nvPr/>
        </p:nvPicPr>
        <p:blipFill rotWithShape="1">
          <a:blip r:embed="rId2">
            <a:alphaModFix/>
          </a:blip>
          <a:srcRect b="0" l="0" r="0" t="0"/>
          <a:stretch/>
        </p:blipFill>
        <p:spPr>
          <a:xfrm>
            <a:off x="284710" y="4934022"/>
            <a:ext cx="424449" cy="110348"/>
          </a:xfrm>
          <a:prstGeom prst="rect">
            <a:avLst/>
          </a:prstGeom>
          <a:noFill/>
          <a:ln>
            <a:noFill/>
          </a:ln>
        </p:spPr>
      </p:pic>
      <p:sp>
        <p:nvSpPr>
          <p:cNvPr id="67" name="Google Shape;67;p15"/>
          <p:cNvSpPr txBox="1"/>
          <p:nvPr>
            <p:ph type="title"/>
          </p:nvPr>
        </p:nvSpPr>
        <p:spPr>
          <a:xfrm>
            <a:off x="218295" y="234496"/>
            <a:ext cx="8624028" cy="485033"/>
          </a:xfrm>
          <a:prstGeom prst="rect">
            <a:avLst/>
          </a:prstGeom>
          <a:noFill/>
          <a:ln>
            <a:noFill/>
          </a:ln>
        </p:spPr>
        <p:txBody>
          <a:bodyPr anchorCtr="0" anchor="t" bIns="34275" lIns="34275" spcFirstLastPara="1" rIns="34275" wrap="square" tIns="34275">
            <a:noAutofit/>
          </a:bodyPr>
          <a:lstStyle>
            <a:lvl1pPr lvl="0" algn="l">
              <a:lnSpc>
                <a:spcPct val="90000"/>
              </a:lnSpc>
              <a:spcBef>
                <a:spcPts val="0"/>
              </a:spcBef>
              <a:spcAft>
                <a:spcPts val="0"/>
              </a:spcAft>
              <a:buClr>
                <a:schemeClr val="lt1"/>
              </a:buClr>
              <a:buSzPts val="21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5"/>
          <p:cNvSpPr txBox="1"/>
          <p:nvPr>
            <p:ph idx="10" type="dt"/>
          </p:nvPr>
        </p:nvSpPr>
        <p:spPr>
          <a:xfrm>
            <a:off x="8669431" y="5191273"/>
            <a:ext cx="474569" cy="200745"/>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1" type="ftr"/>
          </p:nvPr>
        </p:nvSpPr>
        <p:spPr>
          <a:xfrm>
            <a:off x="1008374" y="4920272"/>
            <a:ext cx="3261284" cy="200745"/>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5"/>
          <p:cNvSpPr txBox="1"/>
          <p:nvPr>
            <p:ph idx="12" type="sldNum"/>
          </p:nvPr>
        </p:nvSpPr>
        <p:spPr>
          <a:xfrm>
            <a:off x="4421555" y="4920272"/>
            <a:ext cx="300890" cy="200745"/>
          </a:xfrm>
          <a:prstGeom prst="rect">
            <a:avLst/>
          </a:prstGeom>
          <a:noFill/>
          <a:ln>
            <a:noFill/>
          </a:ln>
        </p:spPr>
        <p:txBody>
          <a:bodyPr anchorCtr="0" anchor="t"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71" name="Google Shape;71;p15"/>
          <p:cNvSpPr txBox="1"/>
          <p:nvPr>
            <p:ph idx="1" type="body"/>
          </p:nvPr>
        </p:nvSpPr>
        <p:spPr>
          <a:xfrm>
            <a:off x="218295" y="1045565"/>
            <a:ext cx="8624028" cy="3485213"/>
          </a:xfrm>
          <a:prstGeom prst="rect">
            <a:avLst/>
          </a:prstGeom>
          <a:noFill/>
          <a:ln>
            <a:noFill/>
          </a:ln>
        </p:spPr>
        <p:txBody>
          <a:bodyPr anchorCtr="0" anchor="t" bIns="34275" lIns="34275" spcFirstLastPara="1" rIns="34275" wrap="square" tIns="34275">
            <a:noAutofit/>
          </a:bodyPr>
          <a:lstStyle>
            <a:lvl1pPr indent="-304800" lvl="0" marL="457200" algn="l">
              <a:lnSpc>
                <a:spcPct val="100000"/>
              </a:lnSpc>
              <a:spcBef>
                <a:spcPts val="1300"/>
              </a:spcBef>
              <a:spcAft>
                <a:spcPts val="0"/>
              </a:spcAft>
              <a:buClr>
                <a:schemeClr val="lt1"/>
              </a:buClr>
              <a:buSzPts val="1200"/>
              <a:buFont typeface="Arial"/>
              <a:buChar char="•"/>
              <a:defRPr>
                <a:solidFill>
                  <a:schemeClr val="lt1"/>
                </a:solidFill>
              </a:defRPr>
            </a:lvl1pPr>
            <a:lvl2pPr indent="-292100" lvl="1" marL="914400" algn="l">
              <a:lnSpc>
                <a:spcPct val="100000"/>
              </a:lnSpc>
              <a:spcBef>
                <a:spcPts val="1300"/>
              </a:spcBef>
              <a:spcAft>
                <a:spcPts val="0"/>
              </a:spcAft>
              <a:buClr>
                <a:schemeClr val="lt1"/>
              </a:buClr>
              <a:buSzPts val="1000"/>
              <a:buFont typeface="Arial"/>
              <a:buChar char="•"/>
              <a:defRPr>
                <a:solidFill>
                  <a:schemeClr val="lt1"/>
                </a:solidFill>
              </a:defRPr>
            </a:lvl2pPr>
            <a:lvl3pPr indent="-285750" lvl="2" marL="1371600" algn="l">
              <a:lnSpc>
                <a:spcPct val="100000"/>
              </a:lnSpc>
              <a:spcBef>
                <a:spcPts val="1300"/>
              </a:spcBef>
              <a:spcAft>
                <a:spcPts val="0"/>
              </a:spcAft>
              <a:buClr>
                <a:schemeClr val="lt1"/>
              </a:buClr>
              <a:buSzPts val="900"/>
              <a:buFont typeface="Arial"/>
              <a:buChar char="•"/>
              <a:defRPr>
                <a:solidFill>
                  <a:schemeClr val="lt1"/>
                </a:solidFill>
              </a:defRPr>
            </a:lvl3pPr>
            <a:lvl4pPr indent="-279400" lvl="3" marL="1828800" algn="l">
              <a:lnSpc>
                <a:spcPct val="100000"/>
              </a:lnSpc>
              <a:spcBef>
                <a:spcPts val="1300"/>
              </a:spcBef>
              <a:spcAft>
                <a:spcPts val="0"/>
              </a:spcAft>
              <a:buClr>
                <a:schemeClr val="lt1"/>
              </a:buClr>
              <a:buSzPts val="800"/>
              <a:buFont typeface="Arial"/>
              <a:buChar char="•"/>
              <a:defRPr>
                <a:solidFill>
                  <a:schemeClr val="lt1"/>
                </a:solidFill>
              </a:defRPr>
            </a:lvl4pPr>
            <a:lvl5pPr indent="-273050" lvl="4" marL="2286000" algn="l">
              <a:lnSpc>
                <a:spcPct val="100000"/>
              </a:lnSpc>
              <a:spcBef>
                <a:spcPts val="1300"/>
              </a:spcBef>
              <a:spcAft>
                <a:spcPts val="0"/>
              </a:spcAft>
              <a:buClr>
                <a:schemeClr val="lt1"/>
              </a:buClr>
              <a:buSzPts val="700"/>
              <a:buFont typeface="Arial"/>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5"/>
          <p:cNvSpPr txBox="1"/>
          <p:nvPr/>
        </p:nvSpPr>
        <p:spPr>
          <a:xfrm>
            <a:off x="6977136" y="4920272"/>
            <a:ext cx="1949704" cy="205743"/>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6E6E6E"/>
              </a:buClr>
              <a:buSzPts val="600"/>
              <a:buFont typeface="Arial"/>
              <a:buNone/>
            </a:pPr>
            <a:r>
              <a:rPr b="0" i="0" lang="en" sz="600" u="none" cap="none" strike="noStrike">
                <a:solidFill>
                  <a:srgbClr val="6E6E6E"/>
                </a:solidFill>
                <a:latin typeface="Arial"/>
                <a:ea typeface="Arial"/>
                <a:cs typeface="Arial"/>
                <a:sym typeface="Arial"/>
              </a:rPr>
              <a:t>©2020 Adobe. All Rights Reserved. Adobe Confidential.</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Divider [EC]" showMasterSp="0">
  <p:cSld name="2_Section Divider [EC]">
    <p:bg>
      <p:bgPr>
        <a:solidFill>
          <a:srgbClr val="FA0F00"/>
        </a:solidFill>
      </p:bgPr>
    </p:bg>
    <p:spTree>
      <p:nvGrpSpPr>
        <p:cNvPr id="73" name="Shape 73"/>
        <p:cNvGrpSpPr/>
        <p:nvPr/>
      </p:nvGrpSpPr>
      <p:grpSpPr>
        <a:xfrm>
          <a:off x="0" y="0"/>
          <a:ext cx="0" cy="0"/>
          <a:chOff x="0" y="0"/>
          <a:chExt cx="0" cy="0"/>
        </a:xfrm>
      </p:grpSpPr>
      <p:sp>
        <p:nvSpPr>
          <p:cNvPr id="74" name="Google Shape;74;p16"/>
          <p:cNvSpPr txBox="1"/>
          <p:nvPr>
            <p:ph idx="1" type="body"/>
          </p:nvPr>
        </p:nvSpPr>
        <p:spPr>
          <a:xfrm>
            <a:off x="1638882" y="2149799"/>
            <a:ext cx="6642898" cy="1045700"/>
          </a:xfrm>
          <a:prstGeom prst="rect">
            <a:avLst/>
          </a:prstGeom>
          <a:noFill/>
          <a:ln>
            <a:noFill/>
          </a:ln>
        </p:spPr>
        <p:txBody>
          <a:bodyPr anchorCtr="0" anchor="t" bIns="34275" lIns="34275" spcFirstLastPara="1" rIns="34275" wrap="square" tIns="34275">
            <a:noAutofit/>
          </a:bodyPr>
          <a:lstStyle>
            <a:lvl1pPr indent="-228600" lvl="0" marL="457200" algn="l">
              <a:lnSpc>
                <a:spcPct val="75000"/>
              </a:lnSpc>
              <a:spcBef>
                <a:spcPts val="1300"/>
              </a:spcBef>
              <a:spcAft>
                <a:spcPts val="0"/>
              </a:spcAft>
              <a:buClr>
                <a:schemeClr val="lt1"/>
              </a:buClr>
              <a:buSzPts val="1900"/>
              <a:buNone/>
              <a:defRPr b="1" i="0" sz="2700">
                <a:solidFill>
                  <a:schemeClr val="lt1"/>
                </a:solidFill>
                <a:latin typeface="Arial"/>
                <a:ea typeface="Arial"/>
                <a:cs typeface="Arial"/>
                <a:sym typeface="Arial"/>
              </a:defRPr>
            </a:lvl1pPr>
            <a:lvl2pPr indent="-285750" lvl="1" marL="914400" algn="l">
              <a:lnSpc>
                <a:spcPct val="100000"/>
              </a:lnSpc>
              <a:spcBef>
                <a:spcPts val="1300"/>
              </a:spcBef>
              <a:spcAft>
                <a:spcPts val="0"/>
              </a:spcAft>
              <a:buClr>
                <a:schemeClr val="dk1"/>
              </a:buClr>
              <a:buSzPts val="900"/>
              <a:buChar char="•"/>
              <a:defRPr/>
            </a:lvl2pPr>
            <a:lvl3pPr indent="-285750" lvl="2" marL="1371600" algn="l">
              <a:lnSpc>
                <a:spcPct val="100000"/>
              </a:lnSpc>
              <a:spcBef>
                <a:spcPts val="1300"/>
              </a:spcBef>
              <a:spcAft>
                <a:spcPts val="0"/>
              </a:spcAft>
              <a:buClr>
                <a:schemeClr val="dk1"/>
              </a:buClr>
              <a:buSzPts val="900"/>
              <a:buChar char="•"/>
              <a:defRPr/>
            </a:lvl3pPr>
            <a:lvl4pPr indent="-285750" lvl="3" marL="1828800" algn="l">
              <a:lnSpc>
                <a:spcPct val="100000"/>
              </a:lnSpc>
              <a:spcBef>
                <a:spcPts val="1300"/>
              </a:spcBef>
              <a:spcAft>
                <a:spcPts val="0"/>
              </a:spcAft>
              <a:buClr>
                <a:schemeClr val="dk1"/>
              </a:buClr>
              <a:buSzPts val="900"/>
              <a:buChar char="•"/>
              <a:defRPr/>
            </a:lvl4pPr>
            <a:lvl5pPr indent="-285750" lvl="4" marL="2286000" algn="l">
              <a:lnSpc>
                <a:spcPct val="100000"/>
              </a:lnSpc>
              <a:spcBef>
                <a:spcPts val="1300"/>
              </a:spcBef>
              <a:spcAft>
                <a:spcPts val="0"/>
              </a:spcAft>
              <a:buClr>
                <a:schemeClr val="dk1"/>
              </a:buClr>
              <a:buSzPts val="9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75" name="Google Shape;75;p16"/>
          <p:cNvPicPr preferRelativeResize="0"/>
          <p:nvPr/>
        </p:nvPicPr>
        <p:blipFill rotWithShape="1">
          <a:blip r:embed="rId2">
            <a:alphaModFix/>
          </a:blip>
          <a:srcRect b="0" l="0" r="0" t="0"/>
          <a:stretch/>
        </p:blipFill>
        <p:spPr>
          <a:xfrm>
            <a:off x="687402" y="2118836"/>
            <a:ext cx="461939" cy="4158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White-A]" showMasterSp="0">
  <p:cSld name="Section Divider [White-A]">
    <p:bg>
      <p:bgPr>
        <a:solidFill>
          <a:schemeClr val="lt1"/>
        </a:solidFill>
      </p:bgPr>
    </p:bg>
    <p:spTree>
      <p:nvGrpSpPr>
        <p:cNvPr id="76" name="Shape 76"/>
        <p:cNvGrpSpPr/>
        <p:nvPr/>
      </p:nvGrpSpPr>
      <p:grpSpPr>
        <a:xfrm>
          <a:off x="0" y="0"/>
          <a:ext cx="0" cy="0"/>
          <a:chOff x="0" y="0"/>
          <a:chExt cx="0" cy="0"/>
        </a:xfrm>
      </p:grpSpPr>
      <p:pic>
        <p:nvPicPr>
          <p:cNvPr descr="A close up of a logo&#10;&#10;Description automatically generated" id="77" name="Google Shape;77;p17"/>
          <p:cNvPicPr preferRelativeResize="0"/>
          <p:nvPr/>
        </p:nvPicPr>
        <p:blipFill rotWithShape="1">
          <a:blip r:embed="rId2">
            <a:alphaModFix/>
          </a:blip>
          <a:srcRect b="0" l="0" r="0" t="0"/>
          <a:stretch/>
        </p:blipFill>
        <p:spPr>
          <a:xfrm>
            <a:off x="0" y="0"/>
            <a:ext cx="9141619" cy="5143500"/>
          </a:xfrm>
          <a:prstGeom prst="rect">
            <a:avLst/>
          </a:prstGeom>
          <a:noFill/>
          <a:ln>
            <a:noFill/>
          </a:ln>
        </p:spPr>
      </p:pic>
      <p:sp>
        <p:nvSpPr>
          <p:cNvPr id="78" name="Google Shape;78;p17"/>
          <p:cNvSpPr txBox="1"/>
          <p:nvPr>
            <p:ph idx="1" type="body"/>
          </p:nvPr>
        </p:nvSpPr>
        <p:spPr>
          <a:xfrm>
            <a:off x="596091" y="2097615"/>
            <a:ext cx="4432466" cy="1045700"/>
          </a:xfrm>
          <a:prstGeom prst="rect">
            <a:avLst/>
          </a:prstGeom>
          <a:noFill/>
          <a:ln>
            <a:noFill/>
          </a:ln>
        </p:spPr>
        <p:txBody>
          <a:bodyPr anchorCtr="0" anchor="t" bIns="34275" lIns="34275" spcFirstLastPara="1" rIns="34275" wrap="square" tIns="34275">
            <a:noAutofit/>
          </a:bodyPr>
          <a:lstStyle>
            <a:lvl1pPr indent="-228600" lvl="0" marL="457200" algn="l">
              <a:lnSpc>
                <a:spcPct val="75000"/>
              </a:lnSpc>
              <a:spcBef>
                <a:spcPts val="1300"/>
              </a:spcBef>
              <a:spcAft>
                <a:spcPts val="0"/>
              </a:spcAft>
              <a:buClr>
                <a:schemeClr val="accent6"/>
              </a:buClr>
              <a:buSzPts val="1900"/>
              <a:buNone/>
              <a:defRPr b="1" i="0" sz="2700">
                <a:solidFill>
                  <a:schemeClr val="accent6"/>
                </a:solidFill>
                <a:latin typeface="Arial"/>
                <a:ea typeface="Arial"/>
                <a:cs typeface="Arial"/>
                <a:sym typeface="Arial"/>
              </a:defRPr>
            </a:lvl1pPr>
            <a:lvl2pPr indent="-285750" lvl="1" marL="914400" algn="l">
              <a:lnSpc>
                <a:spcPct val="100000"/>
              </a:lnSpc>
              <a:spcBef>
                <a:spcPts val="1300"/>
              </a:spcBef>
              <a:spcAft>
                <a:spcPts val="0"/>
              </a:spcAft>
              <a:buClr>
                <a:schemeClr val="dk1"/>
              </a:buClr>
              <a:buSzPts val="900"/>
              <a:buChar char="•"/>
              <a:defRPr/>
            </a:lvl2pPr>
            <a:lvl3pPr indent="-285750" lvl="2" marL="1371600" algn="l">
              <a:lnSpc>
                <a:spcPct val="100000"/>
              </a:lnSpc>
              <a:spcBef>
                <a:spcPts val="1300"/>
              </a:spcBef>
              <a:spcAft>
                <a:spcPts val="0"/>
              </a:spcAft>
              <a:buClr>
                <a:schemeClr val="dk1"/>
              </a:buClr>
              <a:buSzPts val="900"/>
              <a:buChar char="•"/>
              <a:defRPr/>
            </a:lvl3pPr>
            <a:lvl4pPr indent="-285750" lvl="3" marL="1828800" algn="l">
              <a:lnSpc>
                <a:spcPct val="100000"/>
              </a:lnSpc>
              <a:spcBef>
                <a:spcPts val="1300"/>
              </a:spcBef>
              <a:spcAft>
                <a:spcPts val="0"/>
              </a:spcAft>
              <a:buClr>
                <a:schemeClr val="dk1"/>
              </a:buClr>
              <a:buSzPts val="900"/>
              <a:buChar char="•"/>
              <a:defRPr/>
            </a:lvl4pPr>
            <a:lvl5pPr indent="-285750" lvl="4" marL="2286000" algn="l">
              <a:lnSpc>
                <a:spcPct val="100000"/>
              </a:lnSpc>
              <a:spcBef>
                <a:spcPts val="1300"/>
              </a:spcBef>
              <a:spcAft>
                <a:spcPts val="0"/>
              </a:spcAft>
              <a:buClr>
                <a:schemeClr val="dk1"/>
              </a:buClr>
              <a:buSzPts val="9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White-B]" showMasterSp="0">
  <p:cSld name="1_Section Divider [White-B]">
    <p:bg>
      <p:bgPr>
        <a:solidFill>
          <a:schemeClr val="lt1"/>
        </a:solidFill>
      </p:bgPr>
    </p:bg>
    <p:spTree>
      <p:nvGrpSpPr>
        <p:cNvPr id="79" name="Shape 79"/>
        <p:cNvGrpSpPr/>
        <p:nvPr/>
      </p:nvGrpSpPr>
      <p:grpSpPr>
        <a:xfrm>
          <a:off x="0" y="0"/>
          <a:ext cx="0" cy="0"/>
          <a:chOff x="0" y="0"/>
          <a:chExt cx="0" cy="0"/>
        </a:xfrm>
      </p:grpSpPr>
      <p:pic>
        <p:nvPicPr>
          <p:cNvPr descr="A close up of a logo&#10;&#10;Description automatically generated" id="80" name="Google Shape;80;p18"/>
          <p:cNvPicPr preferRelativeResize="0"/>
          <p:nvPr/>
        </p:nvPicPr>
        <p:blipFill rotWithShape="1">
          <a:blip r:embed="rId2">
            <a:alphaModFix/>
          </a:blip>
          <a:srcRect b="0" l="0" r="0" t="0"/>
          <a:stretch/>
        </p:blipFill>
        <p:spPr>
          <a:xfrm>
            <a:off x="0" y="0"/>
            <a:ext cx="9141619" cy="5143500"/>
          </a:xfrm>
          <a:prstGeom prst="rect">
            <a:avLst/>
          </a:prstGeom>
          <a:noFill/>
          <a:ln>
            <a:noFill/>
          </a:ln>
        </p:spPr>
      </p:pic>
      <p:sp>
        <p:nvSpPr>
          <p:cNvPr id="81" name="Google Shape;81;p18"/>
          <p:cNvSpPr txBox="1"/>
          <p:nvPr>
            <p:ph idx="1" type="body"/>
          </p:nvPr>
        </p:nvSpPr>
        <p:spPr>
          <a:xfrm>
            <a:off x="596091" y="2097615"/>
            <a:ext cx="4432466" cy="1045700"/>
          </a:xfrm>
          <a:prstGeom prst="rect">
            <a:avLst/>
          </a:prstGeom>
          <a:noFill/>
          <a:ln>
            <a:noFill/>
          </a:ln>
        </p:spPr>
        <p:txBody>
          <a:bodyPr anchorCtr="0" anchor="t" bIns="34275" lIns="34275" spcFirstLastPara="1" rIns="34275" wrap="square" tIns="34275">
            <a:noAutofit/>
          </a:bodyPr>
          <a:lstStyle>
            <a:lvl1pPr indent="-228600" lvl="0" marL="457200" algn="l">
              <a:lnSpc>
                <a:spcPct val="75000"/>
              </a:lnSpc>
              <a:spcBef>
                <a:spcPts val="1300"/>
              </a:spcBef>
              <a:spcAft>
                <a:spcPts val="0"/>
              </a:spcAft>
              <a:buClr>
                <a:schemeClr val="accent6"/>
              </a:buClr>
              <a:buSzPts val="1900"/>
              <a:buNone/>
              <a:defRPr b="1" i="0" sz="2700">
                <a:solidFill>
                  <a:schemeClr val="accent6"/>
                </a:solidFill>
                <a:latin typeface="Arial"/>
                <a:ea typeface="Arial"/>
                <a:cs typeface="Arial"/>
                <a:sym typeface="Arial"/>
              </a:defRPr>
            </a:lvl1pPr>
            <a:lvl2pPr indent="-285750" lvl="1" marL="914400" algn="l">
              <a:lnSpc>
                <a:spcPct val="100000"/>
              </a:lnSpc>
              <a:spcBef>
                <a:spcPts val="1300"/>
              </a:spcBef>
              <a:spcAft>
                <a:spcPts val="0"/>
              </a:spcAft>
              <a:buClr>
                <a:schemeClr val="dk1"/>
              </a:buClr>
              <a:buSzPts val="900"/>
              <a:buChar char="•"/>
              <a:defRPr/>
            </a:lvl2pPr>
            <a:lvl3pPr indent="-285750" lvl="2" marL="1371600" algn="l">
              <a:lnSpc>
                <a:spcPct val="100000"/>
              </a:lnSpc>
              <a:spcBef>
                <a:spcPts val="1300"/>
              </a:spcBef>
              <a:spcAft>
                <a:spcPts val="0"/>
              </a:spcAft>
              <a:buClr>
                <a:schemeClr val="dk1"/>
              </a:buClr>
              <a:buSzPts val="900"/>
              <a:buChar char="•"/>
              <a:defRPr/>
            </a:lvl3pPr>
            <a:lvl4pPr indent="-285750" lvl="3" marL="1828800" algn="l">
              <a:lnSpc>
                <a:spcPct val="100000"/>
              </a:lnSpc>
              <a:spcBef>
                <a:spcPts val="1300"/>
              </a:spcBef>
              <a:spcAft>
                <a:spcPts val="0"/>
              </a:spcAft>
              <a:buClr>
                <a:schemeClr val="dk1"/>
              </a:buClr>
              <a:buSzPts val="900"/>
              <a:buChar char="•"/>
              <a:defRPr/>
            </a:lvl4pPr>
            <a:lvl5pPr indent="-285750" lvl="4" marL="2286000" algn="l">
              <a:lnSpc>
                <a:spcPct val="100000"/>
              </a:lnSpc>
              <a:spcBef>
                <a:spcPts val="1300"/>
              </a:spcBef>
              <a:spcAft>
                <a:spcPts val="0"/>
              </a:spcAft>
              <a:buClr>
                <a:schemeClr val="dk1"/>
              </a:buClr>
              <a:buSzPts val="9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Dark-A]" showMasterSp="0">
  <p:cSld name="Section Divider [Dark-A]">
    <p:bg>
      <p:bgPr>
        <a:solidFill>
          <a:schemeClr val="lt1"/>
        </a:solidFill>
      </p:bgPr>
    </p:bg>
    <p:spTree>
      <p:nvGrpSpPr>
        <p:cNvPr id="82" name="Shape 82"/>
        <p:cNvGrpSpPr/>
        <p:nvPr/>
      </p:nvGrpSpPr>
      <p:grpSpPr>
        <a:xfrm>
          <a:off x="0" y="0"/>
          <a:ext cx="0" cy="0"/>
          <a:chOff x="0" y="0"/>
          <a:chExt cx="0" cy="0"/>
        </a:xfrm>
      </p:grpSpPr>
      <p:pic>
        <p:nvPicPr>
          <p:cNvPr descr="A picture containing computer&#10;&#10;Description automatically generated" id="83" name="Google Shape;83;p19"/>
          <p:cNvPicPr preferRelativeResize="0"/>
          <p:nvPr/>
        </p:nvPicPr>
        <p:blipFill rotWithShape="1">
          <a:blip r:embed="rId2">
            <a:alphaModFix/>
          </a:blip>
          <a:srcRect b="0" l="0" r="0" t="0"/>
          <a:stretch/>
        </p:blipFill>
        <p:spPr>
          <a:xfrm>
            <a:off x="0" y="0"/>
            <a:ext cx="9141619" cy="5143500"/>
          </a:xfrm>
          <a:prstGeom prst="rect">
            <a:avLst/>
          </a:prstGeom>
          <a:noFill/>
          <a:ln>
            <a:noFill/>
          </a:ln>
        </p:spPr>
      </p:pic>
      <p:sp>
        <p:nvSpPr>
          <p:cNvPr id="84" name="Google Shape;84;p19"/>
          <p:cNvSpPr txBox="1"/>
          <p:nvPr>
            <p:ph idx="1" type="body"/>
          </p:nvPr>
        </p:nvSpPr>
        <p:spPr>
          <a:xfrm>
            <a:off x="596091" y="2097615"/>
            <a:ext cx="4432466" cy="1045700"/>
          </a:xfrm>
          <a:prstGeom prst="rect">
            <a:avLst/>
          </a:prstGeom>
          <a:noFill/>
          <a:ln>
            <a:noFill/>
          </a:ln>
        </p:spPr>
        <p:txBody>
          <a:bodyPr anchorCtr="0" anchor="t" bIns="34275" lIns="34275" spcFirstLastPara="1" rIns="34275" wrap="square" tIns="34275">
            <a:noAutofit/>
          </a:bodyPr>
          <a:lstStyle>
            <a:lvl1pPr indent="-228600" lvl="0" marL="457200" algn="l">
              <a:lnSpc>
                <a:spcPct val="75000"/>
              </a:lnSpc>
              <a:spcBef>
                <a:spcPts val="1300"/>
              </a:spcBef>
              <a:spcAft>
                <a:spcPts val="0"/>
              </a:spcAft>
              <a:buClr>
                <a:schemeClr val="lt1"/>
              </a:buClr>
              <a:buSzPts val="1900"/>
              <a:buNone/>
              <a:defRPr b="1" i="0" sz="2700">
                <a:solidFill>
                  <a:schemeClr val="lt1"/>
                </a:solidFill>
                <a:latin typeface="Arial"/>
                <a:ea typeface="Arial"/>
                <a:cs typeface="Arial"/>
                <a:sym typeface="Arial"/>
              </a:defRPr>
            </a:lvl1pPr>
            <a:lvl2pPr indent="-285750" lvl="1" marL="914400" algn="l">
              <a:lnSpc>
                <a:spcPct val="100000"/>
              </a:lnSpc>
              <a:spcBef>
                <a:spcPts val="1300"/>
              </a:spcBef>
              <a:spcAft>
                <a:spcPts val="0"/>
              </a:spcAft>
              <a:buClr>
                <a:schemeClr val="dk1"/>
              </a:buClr>
              <a:buSzPts val="900"/>
              <a:buChar char="•"/>
              <a:defRPr/>
            </a:lvl2pPr>
            <a:lvl3pPr indent="-285750" lvl="2" marL="1371600" algn="l">
              <a:lnSpc>
                <a:spcPct val="100000"/>
              </a:lnSpc>
              <a:spcBef>
                <a:spcPts val="1300"/>
              </a:spcBef>
              <a:spcAft>
                <a:spcPts val="0"/>
              </a:spcAft>
              <a:buClr>
                <a:schemeClr val="dk1"/>
              </a:buClr>
              <a:buSzPts val="900"/>
              <a:buChar char="•"/>
              <a:defRPr/>
            </a:lvl3pPr>
            <a:lvl4pPr indent="-285750" lvl="3" marL="1828800" algn="l">
              <a:lnSpc>
                <a:spcPct val="100000"/>
              </a:lnSpc>
              <a:spcBef>
                <a:spcPts val="1300"/>
              </a:spcBef>
              <a:spcAft>
                <a:spcPts val="0"/>
              </a:spcAft>
              <a:buClr>
                <a:schemeClr val="dk1"/>
              </a:buClr>
              <a:buSzPts val="900"/>
              <a:buChar char="•"/>
              <a:defRPr/>
            </a:lvl4pPr>
            <a:lvl5pPr indent="-285750" lvl="4" marL="2286000" algn="l">
              <a:lnSpc>
                <a:spcPct val="100000"/>
              </a:lnSpc>
              <a:spcBef>
                <a:spcPts val="1300"/>
              </a:spcBef>
              <a:spcAft>
                <a:spcPts val="0"/>
              </a:spcAft>
              <a:buClr>
                <a:schemeClr val="dk1"/>
              </a:buClr>
              <a:buSzPts val="9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Dark-B]" showMasterSp="0">
  <p:cSld name="1_Section Divider [Dark-B]">
    <p:bg>
      <p:bgPr>
        <a:solidFill>
          <a:schemeClr val="lt1"/>
        </a:solidFill>
      </p:bgPr>
    </p:bg>
    <p:spTree>
      <p:nvGrpSpPr>
        <p:cNvPr id="85" name="Shape 85"/>
        <p:cNvGrpSpPr/>
        <p:nvPr/>
      </p:nvGrpSpPr>
      <p:grpSpPr>
        <a:xfrm>
          <a:off x="0" y="0"/>
          <a:ext cx="0" cy="0"/>
          <a:chOff x="0" y="0"/>
          <a:chExt cx="0" cy="0"/>
        </a:xfrm>
      </p:grpSpPr>
      <p:pic>
        <p:nvPicPr>
          <p:cNvPr descr="A close up of a logo&#10;&#10;Description automatically generated" id="86" name="Google Shape;86;p20"/>
          <p:cNvPicPr preferRelativeResize="0"/>
          <p:nvPr/>
        </p:nvPicPr>
        <p:blipFill rotWithShape="1">
          <a:blip r:embed="rId2">
            <a:alphaModFix/>
          </a:blip>
          <a:srcRect b="0" l="0" r="0" t="0"/>
          <a:stretch/>
        </p:blipFill>
        <p:spPr>
          <a:xfrm>
            <a:off x="0" y="0"/>
            <a:ext cx="9141619" cy="5143500"/>
          </a:xfrm>
          <a:prstGeom prst="rect">
            <a:avLst/>
          </a:prstGeom>
          <a:noFill/>
          <a:ln>
            <a:noFill/>
          </a:ln>
        </p:spPr>
      </p:pic>
      <p:sp>
        <p:nvSpPr>
          <p:cNvPr id="87" name="Google Shape;87;p20"/>
          <p:cNvSpPr txBox="1"/>
          <p:nvPr>
            <p:ph idx="1" type="body"/>
          </p:nvPr>
        </p:nvSpPr>
        <p:spPr>
          <a:xfrm>
            <a:off x="596091" y="2097615"/>
            <a:ext cx="4432466" cy="1045700"/>
          </a:xfrm>
          <a:prstGeom prst="rect">
            <a:avLst/>
          </a:prstGeom>
          <a:noFill/>
          <a:ln>
            <a:noFill/>
          </a:ln>
        </p:spPr>
        <p:txBody>
          <a:bodyPr anchorCtr="0" anchor="t" bIns="34275" lIns="34275" spcFirstLastPara="1" rIns="34275" wrap="square" tIns="34275">
            <a:noAutofit/>
          </a:bodyPr>
          <a:lstStyle>
            <a:lvl1pPr indent="-228600" lvl="0" marL="457200" algn="l">
              <a:lnSpc>
                <a:spcPct val="75000"/>
              </a:lnSpc>
              <a:spcBef>
                <a:spcPts val="1300"/>
              </a:spcBef>
              <a:spcAft>
                <a:spcPts val="0"/>
              </a:spcAft>
              <a:buClr>
                <a:schemeClr val="lt1"/>
              </a:buClr>
              <a:buSzPts val="1900"/>
              <a:buNone/>
              <a:defRPr b="1" i="0" sz="2700">
                <a:solidFill>
                  <a:schemeClr val="lt1"/>
                </a:solidFill>
                <a:latin typeface="Arial"/>
                <a:ea typeface="Arial"/>
                <a:cs typeface="Arial"/>
                <a:sym typeface="Arial"/>
              </a:defRPr>
            </a:lvl1pPr>
            <a:lvl2pPr indent="-285750" lvl="1" marL="914400" algn="l">
              <a:lnSpc>
                <a:spcPct val="100000"/>
              </a:lnSpc>
              <a:spcBef>
                <a:spcPts val="1300"/>
              </a:spcBef>
              <a:spcAft>
                <a:spcPts val="0"/>
              </a:spcAft>
              <a:buClr>
                <a:schemeClr val="dk1"/>
              </a:buClr>
              <a:buSzPts val="900"/>
              <a:buChar char="•"/>
              <a:defRPr/>
            </a:lvl2pPr>
            <a:lvl3pPr indent="-285750" lvl="2" marL="1371600" algn="l">
              <a:lnSpc>
                <a:spcPct val="100000"/>
              </a:lnSpc>
              <a:spcBef>
                <a:spcPts val="1300"/>
              </a:spcBef>
              <a:spcAft>
                <a:spcPts val="0"/>
              </a:spcAft>
              <a:buClr>
                <a:schemeClr val="dk1"/>
              </a:buClr>
              <a:buSzPts val="900"/>
              <a:buChar char="•"/>
              <a:defRPr/>
            </a:lvl3pPr>
            <a:lvl4pPr indent="-285750" lvl="3" marL="1828800" algn="l">
              <a:lnSpc>
                <a:spcPct val="100000"/>
              </a:lnSpc>
              <a:spcBef>
                <a:spcPts val="1300"/>
              </a:spcBef>
              <a:spcAft>
                <a:spcPts val="0"/>
              </a:spcAft>
              <a:buClr>
                <a:schemeClr val="dk1"/>
              </a:buClr>
              <a:buSzPts val="900"/>
              <a:buChar char="•"/>
              <a:defRPr/>
            </a:lvl4pPr>
            <a:lvl5pPr indent="-285750" lvl="4" marL="2286000" algn="l">
              <a:lnSpc>
                <a:spcPct val="100000"/>
              </a:lnSpc>
              <a:spcBef>
                <a:spcPts val="1300"/>
              </a:spcBef>
              <a:spcAft>
                <a:spcPts val="0"/>
              </a:spcAft>
              <a:buClr>
                <a:schemeClr val="dk1"/>
              </a:buClr>
              <a:buSzPts val="9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88" name="Shape 88"/>
        <p:cNvGrpSpPr/>
        <p:nvPr/>
      </p:nvGrpSpPr>
      <p:grpSpPr>
        <a:xfrm>
          <a:off x="0" y="0"/>
          <a:ext cx="0" cy="0"/>
          <a:chOff x="0" y="0"/>
          <a:chExt cx="0" cy="0"/>
        </a:xfrm>
      </p:grpSpPr>
      <p:sp>
        <p:nvSpPr>
          <p:cNvPr id="89" name="Google Shape;89;p21"/>
          <p:cNvSpPr txBox="1"/>
          <p:nvPr>
            <p:ph type="title"/>
          </p:nvPr>
        </p:nvSpPr>
        <p:spPr>
          <a:xfrm>
            <a:off x="233172" y="234497"/>
            <a:ext cx="8620506" cy="484642"/>
          </a:xfrm>
          <a:prstGeom prst="rect">
            <a:avLst/>
          </a:prstGeom>
          <a:noFill/>
          <a:ln>
            <a:noFill/>
          </a:ln>
        </p:spPr>
        <p:txBody>
          <a:bodyPr anchorCtr="0" anchor="t" bIns="34275" lIns="34275" spcFirstLastPara="1" rIns="34275" wrap="square" tIns="34275">
            <a:noAutofit/>
          </a:bodyPr>
          <a:lstStyle>
            <a:lvl1pPr lvl="0" algn="l">
              <a:lnSpc>
                <a:spcPct val="90000"/>
              </a:lnSpc>
              <a:spcBef>
                <a:spcPts val="0"/>
              </a:spcBef>
              <a:spcAft>
                <a:spcPts val="0"/>
              </a:spcAft>
              <a:buClr>
                <a:srgbClr val="FA0F00"/>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21"/>
          <p:cNvSpPr txBox="1"/>
          <p:nvPr>
            <p:ph idx="10" type="dt"/>
          </p:nvPr>
        </p:nvSpPr>
        <p:spPr>
          <a:xfrm>
            <a:off x="8669431" y="5191274"/>
            <a:ext cx="474569" cy="200745"/>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21"/>
          <p:cNvSpPr txBox="1"/>
          <p:nvPr>
            <p:ph idx="11" type="ftr"/>
          </p:nvPr>
        </p:nvSpPr>
        <p:spPr>
          <a:xfrm>
            <a:off x="1008374" y="4920272"/>
            <a:ext cx="3261284" cy="200745"/>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1"/>
          <p:cNvSpPr txBox="1"/>
          <p:nvPr>
            <p:ph idx="12" type="sldNum"/>
          </p:nvPr>
        </p:nvSpPr>
        <p:spPr>
          <a:xfrm>
            <a:off x="4421555" y="4920272"/>
            <a:ext cx="300890" cy="200745"/>
          </a:xfrm>
          <a:prstGeom prst="rect">
            <a:avLst/>
          </a:prstGeom>
          <a:noFill/>
          <a:ln>
            <a:noFill/>
          </a:ln>
        </p:spPr>
        <p:txBody>
          <a:bodyPr anchorCtr="0" anchor="t"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93" name="Google Shape;93;p21"/>
          <p:cNvSpPr txBox="1"/>
          <p:nvPr>
            <p:ph idx="1" type="body"/>
          </p:nvPr>
        </p:nvSpPr>
        <p:spPr>
          <a:xfrm>
            <a:off x="218295" y="1045565"/>
            <a:ext cx="8641080" cy="3477006"/>
          </a:xfrm>
          <a:prstGeom prst="rect">
            <a:avLst/>
          </a:prstGeom>
          <a:noFill/>
          <a:ln>
            <a:noFill/>
          </a:ln>
        </p:spPr>
        <p:txBody>
          <a:bodyPr anchorCtr="0" anchor="t" bIns="34275" lIns="34275" spcFirstLastPara="1" rIns="34275" wrap="square" tIns="34275">
            <a:noAutofit/>
          </a:bodyPr>
          <a:lstStyle>
            <a:lvl1pPr indent="-304800" lvl="0" marL="457200" algn="l">
              <a:lnSpc>
                <a:spcPct val="100000"/>
              </a:lnSpc>
              <a:spcBef>
                <a:spcPts val="1300"/>
              </a:spcBef>
              <a:spcAft>
                <a:spcPts val="0"/>
              </a:spcAft>
              <a:buClr>
                <a:schemeClr val="dk1"/>
              </a:buClr>
              <a:buSzPts val="1200"/>
              <a:buFont typeface="Arial"/>
              <a:buChar char="•"/>
              <a:defRPr/>
            </a:lvl1pPr>
            <a:lvl2pPr indent="-292100" lvl="1" marL="914400" algn="l">
              <a:lnSpc>
                <a:spcPct val="100000"/>
              </a:lnSpc>
              <a:spcBef>
                <a:spcPts val="1300"/>
              </a:spcBef>
              <a:spcAft>
                <a:spcPts val="0"/>
              </a:spcAft>
              <a:buClr>
                <a:schemeClr val="dk1"/>
              </a:buClr>
              <a:buSzPts val="1000"/>
              <a:buFont typeface="Arial"/>
              <a:buChar char="•"/>
              <a:defRPr/>
            </a:lvl2pPr>
            <a:lvl3pPr indent="-285750" lvl="2" marL="1371600" algn="l">
              <a:lnSpc>
                <a:spcPct val="100000"/>
              </a:lnSpc>
              <a:spcBef>
                <a:spcPts val="1300"/>
              </a:spcBef>
              <a:spcAft>
                <a:spcPts val="0"/>
              </a:spcAft>
              <a:buClr>
                <a:schemeClr val="dk1"/>
              </a:buClr>
              <a:buSzPts val="900"/>
              <a:buFont typeface="Arial"/>
              <a:buChar char="•"/>
              <a:defRPr/>
            </a:lvl3pPr>
            <a:lvl4pPr indent="-279400" lvl="3" marL="1828800" algn="l">
              <a:lnSpc>
                <a:spcPct val="100000"/>
              </a:lnSpc>
              <a:spcBef>
                <a:spcPts val="1300"/>
              </a:spcBef>
              <a:spcAft>
                <a:spcPts val="0"/>
              </a:spcAft>
              <a:buClr>
                <a:schemeClr val="dk1"/>
              </a:buClr>
              <a:buSzPts val="800"/>
              <a:buFont typeface="Arial"/>
              <a:buChar char="•"/>
              <a:defRPr/>
            </a:lvl4pPr>
            <a:lvl5pPr indent="-273050" lvl="4" marL="2286000" algn="l">
              <a:lnSpc>
                <a:spcPct val="100000"/>
              </a:lnSpc>
              <a:spcBef>
                <a:spcPts val="1300"/>
              </a:spcBef>
              <a:spcAft>
                <a:spcPts val="0"/>
              </a:spcAft>
              <a:buClr>
                <a:schemeClr val="dk1"/>
              </a:buClr>
              <a:buSzPts val="700"/>
              <a:buFont typeface="Arial"/>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bg>
      <p:bgPr>
        <a:solidFill>
          <a:srgbClr val="FA0F00"/>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4204375" y="2069991"/>
            <a:ext cx="735060" cy="10035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3.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0" type="dt"/>
          </p:nvPr>
        </p:nvSpPr>
        <p:spPr>
          <a:xfrm>
            <a:off x="8669431" y="5191273"/>
            <a:ext cx="474569" cy="200745"/>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600" u="none" cap="none" strike="noStrike">
                <a:solidFill>
                  <a:srgbClr val="6E6E6E"/>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2" name="Google Shape;52;p13"/>
          <p:cNvSpPr txBox="1"/>
          <p:nvPr>
            <p:ph idx="11" type="ftr"/>
          </p:nvPr>
        </p:nvSpPr>
        <p:spPr>
          <a:xfrm>
            <a:off x="1008374" y="4920272"/>
            <a:ext cx="3261284" cy="200745"/>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600" u="none" cap="none" strike="noStrike">
                <a:solidFill>
                  <a:srgbClr val="6E6E6E"/>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2" type="sldNum"/>
          </p:nvPr>
        </p:nvSpPr>
        <p:spPr>
          <a:xfrm>
            <a:off x="4421555" y="4920272"/>
            <a:ext cx="300890" cy="200745"/>
          </a:xfrm>
          <a:prstGeom prst="rect">
            <a:avLst/>
          </a:prstGeom>
          <a:noFill/>
          <a:ln>
            <a:noFill/>
          </a:ln>
        </p:spPr>
        <p:txBody>
          <a:bodyPr anchorCtr="0" anchor="t" bIns="34275" lIns="68575" spcFirstLastPara="1" rIns="68575" wrap="square" tIns="34275">
            <a:noAutofit/>
          </a:bodyPr>
          <a:lstStyle>
            <a:lvl1pPr indent="0" lvl="0" marL="0" marR="0" rtl="0" algn="ctr">
              <a:spcBef>
                <a:spcPts val="0"/>
              </a:spcBef>
              <a:buNone/>
              <a:defRPr b="0" i="0" sz="600" u="none" cap="none" strike="noStrike">
                <a:solidFill>
                  <a:srgbClr val="888888"/>
                </a:solidFill>
                <a:latin typeface="Arial"/>
                <a:ea typeface="Arial"/>
                <a:cs typeface="Arial"/>
                <a:sym typeface="Arial"/>
              </a:defRPr>
            </a:lvl1pPr>
            <a:lvl2pPr indent="0" lvl="1" marL="0" marR="0" rtl="0" algn="ctr">
              <a:spcBef>
                <a:spcPts val="0"/>
              </a:spcBef>
              <a:buNone/>
              <a:defRPr b="0" i="0" sz="600" u="none" cap="none" strike="noStrike">
                <a:solidFill>
                  <a:srgbClr val="888888"/>
                </a:solidFill>
                <a:latin typeface="Arial"/>
                <a:ea typeface="Arial"/>
                <a:cs typeface="Arial"/>
                <a:sym typeface="Arial"/>
              </a:defRPr>
            </a:lvl2pPr>
            <a:lvl3pPr indent="0" lvl="2" marL="0" marR="0" rtl="0" algn="ctr">
              <a:spcBef>
                <a:spcPts val="0"/>
              </a:spcBef>
              <a:buNone/>
              <a:defRPr b="0" i="0" sz="600" u="none" cap="none" strike="noStrike">
                <a:solidFill>
                  <a:srgbClr val="888888"/>
                </a:solidFill>
                <a:latin typeface="Arial"/>
                <a:ea typeface="Arial"/>
                <a:cs typeface="Arial"/>
                <a:sym typeface="Arial"/>
              </a:defRPr>
            </a:lvl3pPr>
            <a:lvl4pPr indent="0" lvl="3" marL="0" marR="0" rtl="0" algn="ctr">
              <a:spcBef>
                <a:spcPts val="0"/>
              </a:spcBef>
              <a:buNone/>
              <a:defRPr b="0" i="0" sz="600" u="none" cap="none" strike="noStrike">
                <a:solidFill>
                  <a:srgbClr val="888888"/>
                </a:solidFill>
                <a:latin typeface="Arial"/>
                <a:ea typeface="Arial"/>
                <a:cs typeface="Arial"/>
                <a:sym typeface="Arial"/>
              </a:defRPr>
            </a:lvl4pPr>
            <a:lvl5pPr indent="0" lvl="4" marL="0" marR="0" rtl="0" algn="ctr">
              <a:spcBef>
                <a:spcPts val="0"/>
              </a:spcBef>
              <a:buNone/>
              <a:defRPr b="0" i="0" sz="600" u="none" cap="none" strike="noStrike">
                <a:solidFill>
                  <a:srgbClr val="888888"/>
                </a:solidFill>
                <a:latin typeface="Arial"/>
                <a:ea typeface="Arial"/>
                <a:cs typeface="Arial"/>
                <a:sym typeface="Arial"/>
              </a:defRPr>
            </a:lvl5pPr>
            <a:lvl6pPr indent="0" lvl="5" marL="0" marR="0" rtl="0" algn="ctr">
              <a:spcBef>
                <a:spcPts val="0"/>
              </a:spcBef>
              <a:buNone/>
              <a:defRPr b="0" i="0" sz="600" u="none" cap="none" strike="noStrike">
                <a:solidFill>
                  <a:srgbClr val="888888"/>
                </a:solidFill>
                <a:latin typeface="Arial"/>
                <a:ea typeface="Arial"/>
                <a:cs typeface="Arial"/>
                <a:sym typeface="Arial"/>
              </a:defRPr>
            </a:lvl6pPr>
            <a:lvl7pPr indent="0" lvl="6" marL="0" marR="0" rtl="0" algn="ctr">
              <a:spcBef>
                <a:spcPts val="0"/>
              </a:spcBef>
              <a:buNone/>
              <a:defRPr b="0" i="0" sz="600" u="none" cap="none" strike="noStrike">
                <a:solidFill>
                  <a:srgbClr val="888888"/>
                </a:solidFill>
                <a:latin typeface="Arial"/>
                <a:ea typeface="Arial"/>
                <a:cs typeface="Arial"/>
                <a:sym typeface="Arial"/>
              </a:defRPr>
            </a:lvl7pPr>
            <a:lvl8pPr indent="0" lvl="7" marL="0" marR="0" rtl="0" algn="ctr">
              <a:spcBef>
                <a:spcPts val="0"/>
              </a:spcBef>
              <a:buNone/>
              <a:defRPr b="0" i="0" sz="600" u="none" cap="none" strike="noStrike">
                <a:solidFill>
                  <a:srgbClr val="888888"/>
                </a:solidFill>
                <a:latin typeface="Arial"/>
                <a:ea typeface="Arial"/>
                <a:cs typeface="Arial"/>
                <a:sym typeface="Arial"/>
              </a:defRPr>
            </a:lvl8pPr>
            <a:lvl9pPr indent="0" lvl="8" marL="0" marR="0" rtl="0" algn="ctr">
              <a:spcBef>
                <a:spcPts val="0"/>
              </a:spcBef>
              <a:buNone/>
              <a:defRPr b="0" i="0" sz="6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4" name="Google Shape;54;p13"/>
          <p:cNvSpPr txBox="1"/>
          <p:nvPr>
            <p:ph type="title"/>
          </p:nvPr>
        </p:nvSpPr>
        <p:spPr>
          <a:xfrm>
            <a:off x="229537" y="234495"/>
            <a:ext cx="8620506" cy="485593"/>
          </a:xfrm>
          <a:prstGeom prst="rect">
            <a:avLst/>
          </a:prstGeom>
          <a:noFill/>
          <a:ln>
            <a:noFill/>
          </a:ln>
        </p:spPr>
        <p:txBody>
          <a:bodyPr anchorCtr="0" anchor="t" bIns="34275" lIns="34275" spcFirstLastPara="1" rIns="34275" wrap="square" tIns="34275">
            <a:noAutofit/>
          </a:bodyPr>
          <a:lstStyle>
            <a:lvl1pPr lvl="0" marR="0" rtl="0" algn="l">
              <a:lnSpc>
                <a:spcPct val="90000"/>
              </a:lnSpc>
              <a:spcBef>
                <a:spcPts val="0"/>
              </a:spcBef>
              <a:spcAft>
                <a:spcPts val="0"/>
              </a:spcAft>
              <a:buClr>
                <a:srgbClr val="FA0F00"/>
              </a:buClr>
              <a:buSzPts val="2100"/>
              <a:buFont typeface="Arial"/>
              <a:buNone/>
              <a:defRPr b="0" i="0" sz="2100" u="none" cap="none" strike="noStrike">
                <a:solidFill>
                  <a:srgbClr val="FA0F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 name="Google Shape;55;p13"/>
          <p:cNvSpPr txBox="1"/>
          <p:nvPr>
            <p:ph idx="1" type="body"/>
          </p:nvPr>
        </p:nvSpPr>
        <p:spPr>
          <a:xfrm>
            <a:off x="219460" y="1051274"/>
            <a:ext cx="8638562" cy="3474732"/>
          </a:xfrm>
          <a:prstGeom prst="rect">
            <a:avLst/>
          </a:prstGeom>
          <a:noFill/>
          <a:ln>
            <a:noFill/>
          </a:ln>
        </p:spPr>
        <p:txBody>
          <a:bodyPr anchorCtr="0" anchor="t" bIns="34275" lIns="34275" spcFirstLastPara="1" rIns="34275" wrap="square" tIns="34275">
            <a:noAutofit/>
          </a:bodyPr>
          <a:lstStyle>
            <a:lvl1pPr indent="-304800" lvl="0" marL="457200" marR="0" rtl="0" algn="l">
              <a:lnSpc>
                <a:spcPct val="100000"/>
              </a:lnSpc>
              <a:spcBef>
                <a:spcPts val="1300"/>
              </a:spcBef>
              <a:spcAft>
                <a:spcPts val="0"/>
              </a:spcAft>
              <a:buClr>
                <a:schemeClr val="dk1"/>
              </a:buClr>
              <a:buSzPts val="1200"/>
              <a:buFont typeface="Arial"/>
              <a:buChar char="•"/>
              <a:defRPr b="0" i="0" sz="1600" u="none" cap="none" strike="noStrike">
                <a:solidFill>
                  <a:schemeClr val="dk1"/>
                </a:solidFill>
                <a:latin typeface="Arial"/>
                <a:ea typeface="Arial"/>
                <a:cs typeface="Arial"/>
                <a:sym typeface="Arial"/>
              </a:defRPr>
            </a:lvl1pPr>
            <a:lvl2pPr indent="-292100" lvl="1" marL="914400" marR="0" rtl="0" algn="l">
              <a:lnSpc>
                <a:spcPct val="100000"/>
              </a:lnSpc>
              <a:spcBef>
                <a:spcPts val="1300"/>
              </a:spcBef>
              <a:spcAft>
                <a:spcPts val="0"/>
              </a:spcAft>
              <a:buClr>
                <a:schemeClr val="dk1"/>
              </a:buClr>
              <a:buSzPts val="1000"/>
              <a:buFont typeface="Arial"/>
              <a:buChar char="•"/>
              <a:defRPr b="0" i="0" sz="1500" u="none" cap="none" strike="noStrike">
                <a:solidFill>
                  <a:schemeClr val="dk1"/>
                </a:solidFill>
                <a:latin typeface="Arial"/>
                <a:ea typeface="Arial"/>
                <a:cs typeface="Arial"/>
                <a:sym typeface="Arial"/>
              </a:defRPr>
            </a:lvl2pPr>
            <a:lvl3pPr indent="-285750" lvl="2" marL="1371600" marR="0" rtl="0" algn="l">
              <a:lnSpc>
                <a:spcPct val="100000"/>
              </a:lnSpc>
              <a:spcBef>
                <a:spcPts val="1300"/>
              </a:spcBef>
              <a:spcAft>
                <a:spcPts val="0"/>
              </a:spcAft>
              <a:buClr>
                <a:schemeClr val="dk1"/>
              </a:buClr>
              <a:buSzPts val="900"/>
              <a:buFont typeface="Arial"/>
              <a:buChar char="•"/>
              <a:defRPr b="0" i="0" sz="1300" u="none" cap="none" strike="noStrike">
                <a:solidFill>
                  <a:schemeClr val="dk1"/>
                </a:solidFill>
                <a:latin typeface="Arial"/>
                <a:ea typeface="Arial"/>
                <a:cs typeface="Arial"/>
                <a:sym typeface="Arial"/>
              </a:defRPr>
            </a:lvl3pPr>
            <a:lvl4pPr indent="-279400" lvl="3" marL="1828800" marR="0" rtl="0" algn="l">
              <a:lnSpc>
                <a:spcPct val="100000"/>
              </a:lnSpc>
              <a:spcBef>
                <a:spcPts val="1300"/>
              </a:spcBef>
              <a:spcAft>
                <a:spcPts val="0"/>
              </a:spcAft>
              <a:buClr>
                <a:schemeClr val="dk1"/>
              </a:buClr>
              <a:buSzPts val="800"/>
              <a:buFont typeface="Arial"/>
              <a:buChar char="•"/>
              <a:defRPr b="0" i="0" sz="1200" u="none" cap="none" strike="noStrike">
                <a:solidFill>
                  <a:schemeClr val="dk1"/>
                </a:solidFill>
                <a:latin typeface="Arial"/>
                <a:ea typeface="Arial"/>
                <a:cs typeface="Arial"/>
                <a:sym typeface="Arial"/>
              </a:defRPr>
            </a:lvl4pPr>
            <a:lvl5pPr indent="-273050" lvl="4" marL="2286000" marR="0" rtl="0" algn="l">
              <a:lnSpc>
                <a:spcPct val="100000"/>
              </a:lnSpc>
              <a:spcBef>
                <a:spcPts val="1300"/>
              </a:spcBef>
              <a:spcAft>
                <a:spcPts val="0"/>
              </a:spcAft>
              <a:buClr>
                <a:schemeClr val="dk1"/>
              </a:buClr>
              <a:buSzPts val="700"/>
              <a:buFont typeface="Arial"/>
              <a:buChar char="•"/>
              <a:defRPr b="0" i="0" sz="1100" u="none" cap="none" strike="noStrike">
                <a:solidFill>
                  <a:schemeClr val="dk1"/>
                </a:solidFill>
                <a:latin typeface="Arial"/>
                <a:ea typeface="Arial"/>
                <a:cs typeface="Arial"/>
                <a:sym typeface="Arial"/>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pic>
        <p:nvPicPr>
          <p:cNvPr id="56" name="Google Shape;56;p13"/>
          <p:cNvPicPr preferRelativeResize="0"/>
          <p:nvPr/>
        </p:nvPicPr>
        <p:blipFill rotWithShape="1">
          <a:blip r:embed="rId1">
            <a:alphaModFix/>
          </a:blip>
          <a:srcRect b="0" l="0" r="0" t="0"/>
          <a:stretch/>
        </p:blipFill>
        <p:spPr>
          <a:xfrm>
            <a:off x="284192" y="4934022"/>
            <a:ext cx="424448" cy="110348"/>
          </a:xfrm>
          <a:prstGeom prst="rect">
            <a:avLst/>
          </a:prstGeom>
          <a:noFill/>
          <a:ln>
            <a:noFill/>
          </a:ln>
        </p:spPr>
      </p:pic>
      <p:sp>
        <p:nvSpPr>
          <p:cNvPr id="57" name="Google Shape;57;p13"/>
          <p:cNvSpPr txBox="1"/>
          <p:nvPr/>
        </p:nvSpPr>
        <p:spPr>
          <a:xfrm>
            <a:off x="6977136" y="4920272"/>
            <a:ext cx="1949704" cy="205743"/>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6E6E6E"/>
              </a:buClr>
              <a:buSzPts val="600"/>
              <a:buFont typeface="Arial"/>
              <a:buNone/>
            </a:pPr>
            <a:r>
              <a:rPr b="0" i="0" lang="en" sz="600" u="none" cap="none" strike="noStrike">
                <a:solidFill>
                  <a:srgbClr val="6E6E6E"/>
                </a:solidFill>
                <a:latin typeface="Arial"/>
                <a:ea typeface="Arial"/>
                <a:cs typeface="Arial"/>
                <a:sym typeface="Arial"/>
              </a:rPr>
              <a:t>©2020 Adobe. All Rights Reserved. Adobe Confidential.</a:t>
            </a:r>
            <a:endParaRPr sz="1100"/>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53">
          <p15:clr>
            <a:srgbClr val="F26B43"/>
          </p15:clr>
        </p15:guide>
        <p15:guide id="2" orient="horz" pos="3041">
          <p15:clr>
            <a:srgbClr val="F26B43"/>
          </p15:clr>
        </p15:guide>
        <p15:guide id="3" pos="288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8.jpg"/><Relationship Id="rId5" Type="http://schemas.openxmlformats.org/officeDocument/2006/relationships/image" Target="../media/image23.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3"/>
          <p:cNvSpPr txBox="1"/>
          <p:nvPr>
            <p:ph type="title"/>
          </p:nvPr>
        </p:nvSpPr>
        <p:spPr>
          <a:xfrm>
            <a:off x="1652475" y="2097625"/>
            <a:ext cx="6518100" cy="90990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0"/>
              </a:spcBef>
              <a:spcAft>
                <a:spcPts val="0"/>
              </a:spcAft>
              <a:buClr>
                <a:schemeClr val="lt1"/>
              </a:buClr>
              <a:buSzPts val="2600"/>
              <a:buFont typeface="Arial"/>
              <a:buNone/>
            </a:pPr>
            <a:r>
              <a:rPr b="1" lang="en" sz="2400"/>
              <a:t>Adobe Analytics Challenge 2020</a:t>
            </a:r>
            <a:endParaRPr b="1" sz="2400"/>
          </a:p>
        </p:txBody>
      </p:sp>
      <p:sp>
        <p:nvSpPr>
          <p:cNvPr id="101" name="Google Shape;101;p23"/>
          <p:cNvSpPr txBox="1"/>
          <p:nvPr>
            <p:ph idx="1" type="body"/>
          </p:nvPr>
        </p:nvSpPr>
        <p:spPr>
          <a:xfrm>
            <a:off x="1652474" y="3092805"/>
            <a:ext cx="4432466" cy="808543"/>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lt1"/>
              </a:buClr>
              <a:buSzPts val="1000"/>
              <a:buFont typeface="Arial"/>
              <a:buNone/>
            </a:pPr>
            <a:r>
              <a:rPr lang="en" sz="1100"/>
              <a:t>Team Name: GoldenBears</a:t>
            </a:r>
            <a:endParaRPr sz="1100"/>
          </a:p>
          <a:p>
            <a:pPr indent="0" lvl="0" marL="0" rtl="0" algn="l">
              <a:lnSpc>
                <a:spcPct val="100000"/>
              </a:lnSpc>
              <a:spcBef>
                <a:spcPts val="800"/>
              </a:spcBef>
              <a:spcAft>
                <a:spcPts val="0"/>
              </a:spcAft>
              <a:buClr>
                <a:schemeClr val="lt1"/>
              </a:buClr>
              <a:buSzPts val="1000"/>
              <a:buFont typeface="Arial"/>
              <a:buNone/>
            </a:pPr>
            <a:r>
              <a:rPr lang="en" sz="1100"/>
              <a:t>Team Members: Annais, Samantha, Jackie</a:t>
            </a:r>
            <a:endParaRPr sz="1100"/>
          </a:p>
        </p:txBody>
      </p:sp>
      <p:pic>
        <p:nvPicPr>
          <p:cNvPr id="102" name="Google Shape;102;p23"/>
          <p:cNvPicPr preferRelativeResize="0"/>
          <p:nvPr/>
        </p:nvPicPr>
        <p:blipFill>
          <a:blip r:embed="rId3">
            <a:alphaModFix/>
          </a:blip>
          <a:stretch>
            <a:fillRect/>
          </a:stretch>
        </p:blipFill>
        <p:spPr>
          <a:xfrm>
            <a:off x="4800173" y="2820450"/>
            <a:ext cx="1441198" cy="10808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16050" r="16050" t="0"/>
          <a:stretch/>
        </p:blipFill>
        <p:spPr>
          <a:xfrm>
            <a:off x="1428750" y="0"/>
            <a:ext cx="7715250" cy="5143500"/>
          </a:xfrm>
          <a:prstGeom prst="rect">
            <a:avLst/>
          </a:prstGeom>
          <a:noFill/>
          <a:ln>
            <a:noFill/>
          </a:ln>
        </p:spPr>
      </p:pic>
      <p:sp>
        <p:nvSpPr>
          <p:cNvPr id="197" name="Google Shape;197;p32"/>
          <p:cNvSpPr/>
          <p:nvPr/>
        </p:nvSpPr>
        <p:spPr>
          <a:xfrm flipH="1" rot="5400000">
            <a:off x="982800" y="2173800"/>
            <a:ext cx="5110500" cy="795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a:off x="0" y="0"/>
            <a:ext cx="3140100" cy="5143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txBox="1"/>
          <p:nvPr>
            <p:ph idx="1" type="body"/>
          </p:nvPr>
        </p:nvSpPr>
        <p:spPr>
          <a:xfrm>
            <a:off x="360525" y="547325"/>
            <a:ext cx="2841600" cy="4125900"/>
          </a:xfrm>
          <a:prstGeom prst="rect">
            <a:avLst/>
          </a:prstGeom>
          <a:noFill/>
          <a:ln>
            <a:noFill/>
          </a:ln>
        </p:spPr>
        <p:txBody>
          <a:bodyPr anchorCtr="0" anchor="ctr" bIns="34275" lIns="34275" spcFirstLastPara="1" rIns="34275" wrap="square" tIns="34275">
            <a:noAutofit/>
          </a:bodyPr>
          <a:lstStyle/>
          <a:p>
            <a:pPr indent="0" lvl="0" marL="0" rtl="0" algn="l">
              <a:lnSpc>
                <a:spcPct val="115000"/>
              </a:lnSpc>
              <a:spcBef>
                <a:spcPts val="0"/>
              </a:spcBef>
              <a:spcAft>
                <a:spcPts val="0"/>
              </a:spcAft>
              <a:buClr>
                <a:schemeClr val="lt1"/>
              </a:buClr>
              <a:buSzPts val="1200"/>
              <a:buFont typeface="Arial"/>
              <a:buNone/>
            </a:pPr>
            <a:r>
              <a:rPr lang="en" sz="2400"/>
              <a:t>Let’s recap</a:t>
            </a:r>
            <a:endParaRPr sz="2400"/>
          </a:p>
          <a:p>
            <a:pPr indent="0" lvl="0" marL="0" rtl="0" algn="l">
              <a:lnSpc>
                <a:spcPct val="115000"/>
              </a:lnSpc>
              <a:spcBef>
                <a:spcPts val="0"/>
              </a:spcBef>
              <a:spcAft>
                <a:spcPts val="0"/>
              </a:spcAft>
              <a:buClr>
                <a:schemeClr val="lt1"/>
              </a:buClr>
              <a:buSzPts val="1200"/>
              <a:buFont typeface="Arial"/>
              <a:buNone/>
            </a:pPr>
            <a:r>
              <a:t/>
            </a:r>
            <a:endParaRPr sz="1700"/>
          </a:p>
          <a:p>
            <a:pPr indent="0" lvl="0" marL="0" rtl="0" algn="l">
              <a:lnSpc>
                <a:spcPct val="115000"/>
              </a:lnSpc>
              <a:spcBef>
                <a:spcPts val="0"/>
              </a:spcBef>
              <a:spcAft>
                <a:spcPts val="0"/>
              </a:spcAft>
              <a:buClr>
                <a:schemeClr val="lt1"/>
              </a:buClr>
              <a:buSzPts val="1200"/>
              <a:buFont typeface="Arial"/>
              <a:buNone/>
            </a:pPr>
            <a:r>
              <a:rPr lang="en"/>
              <a:t>For this case study, “right” traffic is a visitor with an “intent to purchase” - visitor primed w/ product idea prior to arrival</a:t>
            </a:r>
            <a:endParaRPr/>
          </a:p>
          <a:p>
            <a:pPr indent="0" lvl="0" marL="0" rtl="0" algn="l">
              <a:lnSpc>
                <a:spcPct val="115000"/>
              </a:lnSpc>
              <a:spcBef>
                <a:spcPts val="0"/>
              </a:spcBef>
              <a:spcAft>
                <a:spcPts val="0"/>
              </a:spcAft>
              <a:buClr>
                <a:schemeClr val="lt1"/>
              </a:buClr>
              <a:buSzPts val="1200"/>
              <a:buFont typeface="Arial"/>
              <a:buNone/>
            </a:pPr>
            <a:r>
              <a:t/>
            </a:r>
            <a:endParaRPr/>
          </a:p>
          <a:p>
            <a:pPr indent="0" lvl="0" marL="0" rtl="0" algn="l">
              <a:lnSpc>
                <a:spcPct val="115000"/>
              </a:lnSpc>
              <a:spcBef>
                <a:spcPts val="0"/>
              </a:spcBef>
              <a:spcAft>
                <a:spcPts val="0"/>
              </a:spcAft>
              <a:buClr>
                <a:schemeClr val="lt1"/>
              </a:buClr>
              <a:buSzPts val="1200"/>
              <a:buFont typeface="Arial"/>
              <a:buNone/>
            </a:pPr>
            <a:r>
              <a:rPr lang="en"/>
              <a:t>Hypothesis I: Social media marketing primes customers with an “intent to purchase”</a:t>
            </a:r>
            <a:endParaRPr/>
          </a:p>
          <a:p>
            <a:pPr indent="0" lvl="0" marL="0" rtl="0" algn="l">
              <a:lnSpc>
                <a:spcPct val="115000"/>
              </a:lnSpc>
              <a:spcBef>
                <a:spcPts val="0"/>
              </a:spcBef>
              <a:spcAft>
                <a:spcPts val="0"/>
              </a:spcAft>
              <a:buClr>
                <a:schemeClr val="lt1"/>
              </a:buClr>
              <a:buSzPts val="1200"/>
              <a:buFont typeface="Arial"/>
              <a:buNone/>
            </a:pPr>
            <a:r>
              <a:t/>
            </a:r>
            <a:endParaRPr/>
          </a:p>
          <a:p>
            <a:pPr indent="0" lvl="0" marL="0" rtl="0" algn="l">
              <a:lnSpc>
                <a:spcPct val="115000"/>
              </a:lnSpc>
              <a:spcBef>
                <a:spcPts val="0"/>
              </a:spcBef>
              <a:spcAft>
                <a:spcPts val="0"/>
              </a:spcAft>
              <a:buClr>
                <a:schemeClr val="lt1"/>
              </a:buClr>
              <a:buSzPts val="1200"/>
              <a:buFont typeface="Arial"/>
              <a:buNone/>
            </a:pPr>
            <a:r>
              <a:rPr lang="en"/>
              <a:t>Hypothesis II: Primed visitors  have a higher purchase likelihood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03" name="Shape 203"/>
        <p:cNvGrpSpPr/>
        <p:nvPr/>
      </p:nvGrpSpPr>
      <p:grpSpPr>
        <a:xfrm>
          <a:off x="0" y="0"/>
          <a:ext cx="0" cy="0"/>
          <a:chOff x="0" y="0"/>
          <a:chExt cx="0" cy="0"/>
        </a:xfrm>
      </p:grpSpPr>
      <p:sp>
        <p:nvSpPr>
          <p:cNvPr id="204" name="Google Shape;204;p33"/>
          <p:cNvSpPr txBox="1"/>
          <p:nvPr>
            <p:ph type="title"/>
          </p:nvPr>
        </p:nvSpPr>
        <p:spPr>
          <a:xfrm>
            <a:off x="514400" y="588013"/>
            <a:ext cx="6446100" cy="82320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0"/>
              </a:spcBef>
              <a:spcAft>
                <a:spcPts val="0"/>
              </a:spcAft>
              <a:buClr>
                <a:schemeClr val="lt1"/>
              </a:buClr>
              <a:buSzPts val="2100"/>
              <a:buFont typeface="Arial"/>
              <a:buNone/>
            </a:pPr>
            <a:r>
              <a:rPr lang="en" sz="2200"/>
              <a:t>Nike China should invest into priming customers with product ideas via social media marketing.</a:t>
            </a:r>
            <a:endParaRPr sz="2200"/>
          </a:p>
          <a:p>
            <a:pPr indent="0" lvl="0" marL="0" rtl="0" algn="l">
              <a:lnSpc>
                <a:spcPct val="90000"/>
              </a:lnSpc>
              <a:spcBef>
                <a:spcPts val="0"/>
              </a:spcBef>
              <a:spcAft>
                <a:spcPts val="0"/>
              </a:spcAft>
              <a:buClr>
                <a:schemeClr val="lt1"/>
              </a:buClr>
              <a:buSzPts val="2100"/>
              <a:buFont typeface="Arial"/>
              <a:buNone/>
            </a:pPr>
            <a:r>
              <a:t/>
            </a:r>
            <a:endParaRPr sz="2200"/>
          </a:p>
        </p:txBody>
      </p:sp>
      <p:sp>
        <p:nvSpPr>
          <p:cNvPr id="205" name="Google Shape;205;p33"/>
          <p:cNvSpPr txBox="1"/>
          <p:nvPr>
            <p:ph idx="1" type="body"/>
          </p:nvPr>
        </p:nvSpPr>
        <p:spPr>
          <a:xfrm>
            <a:off x="514400" y="1693475"/>
            <a:ext cx="2054700" cy="3714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lt1"/>
              </a:buClr>
              <a:buSzPts val="1200"/>
              <a:buFont typeface="Arial"/>
              <a:buNone/>
            </a:pPr>
            <a:r>
              <a:rPr b="1" lang="en" sz="1700">
                <a:solidFill>
                  <a:srgbClr val="F14444"/>
                </a:solidFill>
              </a:rPr>
              <a:t>Problem </a:t>
            </a:r>
            <a:endParaRPr b="1" sz="1700">
              <a:solidFill>
                <a:srgbClr val="F14444"/>
              </a:solidFill>
            </a:endParaRPr>
          </a:p>
        </p:txBody>
      </p:sp>
      <p:sp>
        <p:nvSpPr>
          <p:cNvPr id="206" name="Google Shape;206;p33"/>
          <p:cNvSpPr txBox="1"/>
          <p:nvPr>
            <p:ph idx="1" type="body"/>
          </p:nvPr>
        </p:nvSpPr>
        <p:spPr>
          <a:xfrm>
            <a:off x="218300" y="3913025"/>
            <a:ext cx="6742200" cy="564300"/>
          </a:xfrm>
          <a:prstGeom prst="rect">
            <a:avLst/>
          </a:prstGeom>
          <a:noFill/>
          <a:ln>
            <a:noFill/>
          </a:ln>
        </p:spPr>
        <p:txBody>
          <a:bodyPr anchorCtr="0" anchor="t" bIns="34275" lIns="34275" spcFirstLastPara="1" rIns="34275" wrap="square" tIns="34275">
            <a:noAutofit/>
          </a:bodyPr>
          <a:lstStyle/>
          <a:p>
            <a:pPr indent="-9525" lvl="0" marL="0" rtl="0" algn="l">
              <a:lnSpc>
                <a:spcPct val="100000"/>
              </a:lnSpc>
              <a:spcBef>
                <a:spcPts val="0"/>
              </a:spcBef>
              <a:spcAft>
                <a:spcPts val="0"/>
              </a:spcAft>
              <a:buClr>
                <a:schemeClr val="lt1"/>
              </a:buClr>
              <a:buSzPts val="1200"/>
              <a:buFont typeface="Arial"/>
              <a:buNone/>
            </a:pPr>
            <a:r>
              <a:t/>
            </a:r>
            <a:endParaRPr sz="1100"/>
          </a:p>
          <a:p>
            <a:pPr indent="0" lvl="0" marL="0" rtl="0" algn="l">
              <a:lnSpc>
                <a:spcPct val="100000"/>
              </a:lnSpc>
              <a:spcBef>
                <a:spcPts val="0"/>
              </a:spcBef>
              <a:spcAft>
                <a:spcPts val="0"/>
              </a:spcAft>
              <a:buNone/>
            </a:pPr>
            <a:r>
              <a:t/>
            </a:r>
            <a:endParaRPr sz="1000"/>
          </a:p>
        </p:txBody>
      </p:sp>
      <p:pic>
        <p:nvPicPr>
          <p:cNvPr id="207" name="Google Shape;207;p33"/>
          <p:cNvPicPr preferRelativeResize="0"/>
          <p:nvPr/>
        </p:nvPicPr>
        <p:blipFill rotWithShape="1">
          <a:blip r:embed="rId3">
            <a:alphaModFix/>
          </a:blip>
          <a:srcRect b="0" l="50672" r="24814" t="0"/>
          <a:stretch/>
        </p:blipFill>
        <p:spPr>
          <a:xfrm>
            <a:off x="7587276" y="0"/>
            <a:ext cx="1891201" cy="5143503"/>
          </a:xfrm>
          <a:prstGeom prst="rect">
            <a:avLst/>
          </a:prstGeom>
          <a:noFill/>
          <a:ln>
            <a:noFill/>
          </a:ln>
        </p:spPr>
      </p:pic>
      <p:sp>
        <p:nvSpPr>
          <p:cNvPr id="208" name="Google Shape;208;p33"/>
          <p:cNvSpPr txBox="1"/>
          <p:nvPr>
            <p:ph idx="1" type="body"/>
          </p:nvPr>
        </p:nvSpPr>
        <p:spPr>
          <a:xfrm>
            <a:off x="514400" y="2217275"/>
            <a:ext cx="1978500" cy="2609400"/>
          </a:xfrm>
          <a:prstGeom prst="rect">
            <a:avLst/>
          </a:prstGeom>
          <a:noFill/>
          <a:ln>
            <a:noFill/>
          </a:ln>
        </p:spPr>
        <p:txBody>
          <a:bodyPr anchorCtr="0" anchor="t" bIns="34275" lIns="34275" spcFirstLastPara="1" rIns="34275" wrap="square" tIns="34275">
            <a:noAutofit/>
          </a:bodyPr>
          <a:lstStyle/>
          <a:p>
            <a:pPr indent="-254000" lvl="0" marL="171450" rtl="0" algn="l">
              <a:lnSpc>
                <a:spcPct val="115000"/>
              </a:lnSpc>
              <a:spcBef>
                <a:spcPts val="0"/>
              </a:spcBef>
              <a:spcAft>
                <a:spcPts val="0"/>
              </a:spcAft>
              <a:buSzPts val="1300"/>
              <a:buChar char="•"/>
            </a:pPr>
            <a:r>
              <a:rPr lang="en" sz="1300"/>
              <a:t>Revenue missout: 1st time traffic without primed purchase intent</a:t>
            </a:r>
            <a:endParaRPr sz="1300"/>
          </a:p>
          <a:p>
            <a:pPr indent="0" lvl="0" marL="457200" rtl="0" algn="l">
              <a:lnSpc>
                <a:spcPct val="115000"/>
              </a:lnSpc>
              <a:spcBef>
                <a:spcPts val="0"/>
              </a:spcBef>
              <a:spcAft>
                <a:spcPts val="0"/>
              </a:spcAft>
              <a:buNone/>
            </a:pPr>
            <a:r>
              <a:t/>
            </a:r>
            <a:endParaRPr sz="1300"/>
          </a:p>
          <a:p>
            <a:pPr indent="-254000" lvl="0" marL="171450" rtl="0" algn="l">
              <a:lnSpc>
                <a:spcPct val="115000"/>
              </a:lnSpc>
              <a:spcBef>
                <a:spcPts val="0"/>
              </a:spcBef>
              <a:spcAft>
                <a:spcPts val="0"/>
              </a:spcAft>
              <a:buSzPts val="1300"/>
              <a:buChar char="•"/>
            </a:pPr>
            <a:r>
              <a:rPr lang="en" sz="1300"/>
              <a:t>Presumably due to investing mktg budget into WeChat ineffectively</a:t>
            </a:r>
            <a:endParaRPr sz="1300"/>
          </a:p>
        </p:txBody>
      </p:sp>
      <p:pic>
        <p:nvPicPr>
          <p:cNvPr id="209" name="Google Shape;209;p33"/>
          <p:cNvPicPr preferRelativeResize="0"/>
          <p:nvPr/>
        </p:nvPicPr>
        <p:blipFill>
          <a:blip r:embed="rId4">
            <a:alphaModFix/>
          </a:blip>
          <a:stretch>
            <a:fillRect/>
          </a:stretch>
        </p:blipFill>
        <p:spPr>
          <a:xfrm>
            <a:off x="8039525" y="4122703"/>
            <a:ext cx="1264925" cy="705300"/>
          </a:xfrm>
          <a:prstGeom prst="rect">
            <a:avLst/>
          </a:prstGeom>
          <a:noFill/>
          <a:ln>
            <a:noFill/>
          </a:ln>
        </p:spPr>
      </p:pic>
      <p:sp>
        <p:nvSpPr>
          <p:cNvPr id="210" name="Google Shape;210;p33"/>
          <p:cNvSpPr txBox="1"/>
          <p:nvPr>
            <p:ph idx="1" type="body"/>
          </p:nvPr>
        </p:nvSpPr>
        <p:spPr>
          <a:xfrm>
            <a:off x="2684200" y="2217275"/>
            <a:ext cx="2131800" cy="26094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FFFFFF"/>
                </a:solidFill>
                <a:highlight>
                  <a:srgbClr val="FF0000"/>
                </a:highlight>
              </a:rPr>
              <a:t>Reallocation of marketing budget to social media channels: Make visitors intent-driven through priming w/ product idea</a:t>
            </a:r>
            <a:endParaRPr b="1" sz="1200">
              <a:solidFill>
                <a:srgbClr val="FFFFFF"/>
              </a:solidFill>
              <a:highlight>
                <a:srgbClr val="FF0000"/>
              </a:highlight>
            </a:endParaRPr>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Clr>
                <a:schemeClr val="lt1"/>
              </a:buClr>
              <a:buSzPts val="2100"/>
              <a:buFont typeface="Arial"/>
              <a:buNone/>
            </a:pPr>
            <a:r>
              <a:rPr lang="en" sz="1300"/>
              <a:t>Specifically we suggest:</a:t>
            </a:r>
            <a:endParaRPr sz="1300"/>
          </a:p>
          <a:p>
            <a:pPr indent="-196850" lvl="0" marL="228600" rtl="0" algn="l">
              <a:lnSpc>
                <a:spcPct val="115000"/>
              </a:lnSpc>
              <a:spcBef>
                <a:spcPts val="0"/>
              </a:spcBef>
              <a:spcAft>
                <a:spcPts val="0"/>
              </a:spcAft>
              <a:buSzPts val="1300"/>
              <a:buAutoNum type="arabicPeriod"/>
            </a:pPr>
            <a:r>
              <a:rPr lang="en" sz="1300"/>
              <a:t>TikTok for live streaming ecommerce.</a:t>
            </a:r>
            <a:endParaRPr sz="1300"/>
          </a:p>
          <a:p>
            <a:pPr indent="-196850" lvl="0" marL="228600" rtl="0" algn="l">
              <a:lnSpc>
                <a:spcPct val="115000"/>
              </a:lnSpc>
              <a:spcBef>
                <a:spcPts val="0"/>
              </a:spcBef>
              <a:spcAft>
                <a:spcPts val="0"/>
              </a:spcAft>
              <a:buSzPts val="1300"/>
              <a:buAutoNum type="arabicPeriod"/>
            </a:pPr>
            <a:r>
              <a:rPr lang="en" sz="1300"/>
              <a:t>Little Red Book’s official store and influencers.</a:t>
            </a:r>
            <a:endParaRPr sz="1300"/>
          </a:p>
        </p:txBody>
      </p:sp>
      <p:sp>
        <p:nvSpPr>
          <p:cNvPr id="211" name="Google Shape;211;p33"/>
          <p:cNvSpPr txBox="1"/>
          <p:nvPr>
            <p:ph idx="1" type="body"/>
          </p:nvPr>
        </p:nvSpPr>
        <p:spPr>
          <a:xfrm>
            <a:off x="5082600" y="2217275"/>
            <a:ext cx="2296800" cy="26094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300"/>
              <a:t>Speak to China’s marketing team</a:t>
            </a:r>
            <a:endParaRPr b="1"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Test biggest assumptions regarding:</a:t>
            </a:r>
            <a:endParaRPr b="1" sz="1300"/>
          </a:p>
          <a:p>
            <a:pPr indent="-196850" lvl="0" marL="171450" rtl="0" algn="l">
              <a:lnSpc>
                <a:spcPct val="115000"/>
              </a:lnSpc>
              <a:spcBef>
                <a:spcPts val="0"/>
              </a:spcBef>
              <a:spcAft>
                <a:spcPts val="0"/>
              </a:spcAft>
              <a:buSzPts val="1300"/>
              <a:buChar char="•"/>
            </a:pPr>
            <a:r>
              <a:rPr lang="en" sz="1300"/>
              <a:t>Coding of social media channels in China</a:t>
            </a:r>
            <a:endParaRPr sz="1300"/>
          </a:p>
          <a:p>
            <a:pPr indent="-196850" lvl="0" marL="171450" rtl="0" algn="l">
              <a:lnSpc>
                <a:spcPct val="115000"/>
              </a:lnSpc>
              <a:spcBef>
                <a:spcPts val="0"/>
              </a:spcBef>
              <a:spcAft>
                <a:spcPts val="0"/>
              </a:spcAft>
              <a:buSzPts val="1300"/>
              <a:buChar char="•"/>
            </a:pPr>
            <a:r>
              <a:rPr lang="en" sz="1300"/>
              <a:t>Investment into marketing via WeChat for driving 1st time visits</a:t>
            </a:r>
            <a:endParaRPr sz="1300"/>
          </a:p>
        </p:txBody>
      </p:sp>
      <p:sp>
        <p:nvSpPr>
          <p:cNvPr id="212" name="Google Shape;212;p33"/>
          <p:cNvSpPr txBox="1"/>
          <p:nvPr>
            <p:ph idx="1" type="body"/>
          </p:nvPr>
        </p:nvSpPr>
        <p:spPr>
          <a:xfrm>
            <a:off x="2721575" y="1693475"/>
            <a:ext cx="2054700" cy="3714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lt1"/>
              </a:buClr>
              <a:buSzPts val="1200"/>
              <a:buFont typeface="Arial"/>
              <a:buNone/>
            </a:pPr>
            <a:r>
              <a:rPr b="1" lang="en" sz="1700">
                <a:solidFill>
                  <a:srgbClr val="F14444"/>
                </a:solidFill>
              </a:rPr>
              <a:t>Recommendation</a:t>
            </a:r>
            <a:endParaRPr b="1" sz="1700">
              <a:solidFill>
                <a:srgbClr val="F14444"/>
              </a:solidFill>
            </a:endParaRPr>
          </a:p>
        </p:txBody>
      </p:sp>
      <p:sp>
        <p:nvSpPr>
          <p:cNvPr id="213" name="Google Shape;213;p33"/>
          <p:cNvSpPr txBox="1"/>
          <p:nvPr>
            <p:ph idx="1" type="body"/>
          </p:nvPr>
        </p:nvSpPr>
        <p:spPr>
          <a:xfrm>
            <a:off x="5092225" y="1693475"/>
            <a:ext cx="2054700" cy="3714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lt1"/>
              </a:buClr>
              <a:buSzPts val="1200"/>
              <a:buFont typeface="Arial"/>
              <a:buNone/>
            </a:pPr>
            <a:r>
              <a:rPr b="1" lang="en" sz="1700">
                <a:solidFill>
                  <a:srgbClr val="F14444"/>
                </a:solidFill>
              </a:rPr>
              <a:t>Next steps</a:t>
            </a:r>
            <a:endParaRPr b="1" sz="1700">
              <a:solidFill>
                <a:srgbClr val="F1444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4"/>
          <p:cNvPicPr preferRelativeResize="0"/>
          <p:nvPr/>
        </p:nvPicPr>
        <p:blipFill>
          <a:blip r:embed="rId3">
            <a:alphaModFix/>
          </a:blip>
          <a:stretch>
            <a:fillRect/>
          </a:stretch>
        </p:blipFill>
        <p:spPr>
          <a:xfrm>
            <a:off x="5122600" y="1723200"/>
            <a:ext cx="2109597" cy="1582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4"/>
          <p:cNvSpPr txBox="1"/>
          <p:nvPr>
            <p:ph type="title"/>
          </p:nvPr>
        </p:nvSpPr>
        <p:spPr>
          <a:xfrm>
            <a:off x="334996" y="234500"/>
            <a:ext cx="2404500" cy="48510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0"/>
              </a:spcBef>
              <a:spcAft>
                <a:spcPts val="0"/>
              </a:spcAft>
              <a:buClr>
                <a:schemeClr val="lt1"/>
              </a:buClr>
              <a:buSzPts val="2100"/>
              <a:buFont typeface="Arial"/>
              <a:buNone/>
            </a:pPr>
            <a:r>
              <a:rPr b="1" lang="en" sz="2500"/>
              <a:t>Meet our team</a:t>
            </a:r>
            <a:endParaRPr b="1" sz="2500"/>
          </a:p>
        </p:txBody>
      </p:sp>
      <p:sp>
        <p:nvSpPr>
          <p:cNvPr id="108" name="Google Shape;108;p24"/>
          <p:cNvSpPr txBox="1"/>
          <p:nvPr>
            <p:ph idx="1" type="body"/>
          </p:nvPr>
        </p:nvSpPr>
        <p:spPr>
          <a:xfrm>
            <a:off x="218300" y="3417000"/>
            <a:ext cx="2637900" cy="1068000"/>
          </a:xfrm>
          <a:prstGeom prst="rect">
            <a:avLst/>
          </a:prstGeom>
          <a:noFill/>
          <a:ln>
            <a:noFill/>
          </a:ln>
        </p:spPr>
        <p:txBody>
          <a:bodyPr anchorCtr="0" anchor="t" bIns="34275" lIns="34275" spcFirstLastPara="1" rIns="34275" wrap="square" tIns="34275">
            <a:noAutofit/>
          </a:bodyPr>
          <a:lstStyle/>
          <a:p>
            <a:pPr indent="-101600" lvl="0" marL="177800" rtl="0" algn="ctr">
              <a:lnSpc>
                <a:spcPct val="100000"/>
              </a:lnSpc>
              <a:spcBef>
                <a:spcPts val="0"/>
              </a:spcBef>
              <a:spcAft>
                <a:spcPts val="0"/>
              </a:spcAft>
              <a:buClr>
                <a:schemeClr val="lt1"/>
              </a:buClr>
              <a:buSzPts val="1200"/>
              <a:buFont typeface="Arial"/>
              <a:buNone/>
            </a:pPr>
            <a:r>
              <a:rPr b="1" lang="en" sz="1800">
                <a:solidFill>
                  <a:srgbClr val="FF0000"/>
                </a:solidFill>
              </a:rPr>
              <a:t>Jackie Hu</a:t>
            </a:r>
            <a:endParaRPr b="1" sz="1800">
              <a:solidFill>
                <a:srgbClr val="FF0000"/>
              </a:solidFill>
            </a:endParaRPr>
          </a:p>
          <a:p>
            <a:pPr indent="-101600" lvl="0" marL="177800" rtl="0" algn="ctr">
              <a:lnSpc>
                <a:spcPct val="100000"/>
              </a:lnSpc>
              <a:spcBef>
                <a:spcPts val="0"/>
              </a:spcBef>
              <a:spcAft>
                <a:spcPts val="0"/>
              </a:spcAft>
              <a:buClr>
                <a:schemeClr val="lt1"/>
              </a:buClr>
              <a:buSzPts val="1200"/>
              <a:buFont typeface="Arial"/>
              <a:buNone/>
            </a:pPr>
            <a:r>
              <a:t/>
            </a:r>
            <a:endParaRPr sz="1000">
              <a:solidFill>
                <a:srgbClr val="FF0000"/>
              </a:solidFill>
            </a:endParaRPr>
          </a:p>
          <a:p>
            <a:pPr indent="-101600" lvl="0" marL="177800" rtl="0" algn="ctr">
              <a:spcBef>
                <a:spcPts val="0"/>
              </a:spcBef>
              <a:spcAft>
                <a:spcPts val="0"/>
              </a:spcAft>
              <a:buClr>
                <a:schemeClr val="lt1"/>
              </a:buClr>
              <a:buSzPts val="1200"/>
              <a:buFont typeface="Arial"/>
              <a:buNone/>
            </a:pPr>
            <a:r>
              <a:rPr lang="en" sz="1000"/>
              <a:t>UC Berkeley</a:t>
            </a:r>
            <a:endParaRPr sz="1000"/>
          </a:p>
          <a:p>
            <a:pPr indent="-101600" lvl="0" marL="177800" rtl="0" algn="ctr">
              <a:lnSpc>
                <a:spcPct val="100000"/>
              </a:lnSpc>
              <a:spcBef>
                <a:spcPts val="0"/>
              </a:spcBef>
              <a:spcAft>
                <a:spcPts val="0"/>
              </a:spcAft>
              <a:buClr>
                <a:schemeClr val="lt1"/>
              </a:buClr>
              <a:buSzPts val="1200"/>
              <a:buFont typeface="Arial"/>
              <a:buNone/>
            </a:pPr>
            <a:r>
              <a:rPr lang="en" sz="1000"/>
              <a:t>Master of Information Mgmt &amp; Systems ‘22</a:t>
            </a:r>
            <a:r>
              <a:rPr lang="en" sz="1000"/>
              <a:t> </a:t>
            </a:r>
            <a:endParaRPr sz="1000"/>
          </a:p>
        </p:txBody>
      </p:sp>
      <p:sp>
        <p:nvSpPr>
          <p:cNvPr id="109" name="Google Shape;109;p24"/>
          <p:cNvSpPr txBox="1"/>
          <p:nvPr>
            <p:ph idx="1" type="body"/>
          </p:nvPr>
        </p:nvSpPr>
        <p:spPr>
          <a:xfrm>
            <a:off x="3168200" y="3417000"/>
            <a:ext cx="2637900" cy="1158900"/>
          </a:xfrm>
          <a:prstGeom prst="rect">
            <a:avLst/>
          </a:prstGeom>
          <a:noFill/>
          <a:ln>
            <a:noFill/>
          </a:ln>
        </p:spPr>
        <p:txBody>
          <a:bodyPr anchorCtr="0" anchor="t" bIns="34275" lIns="34275" spcFirstLastPara="1" rIns="34275" wrap="square" tIns="34275">
            <a:noAutofit/>
          </a:bodyPr>
          <a:lstStyle/>
          <a:p>
            <a:pPr indent="-101600" lvl="0" marL="177800" rtl="0" algn="ctr">
              <a:lnSpc>
                <a:spcPct val="100000"/>
              </a:lnSpc>
              <a:spcBef>
                <a:spcPts val="0"/>
              </a:spcBef>
              <a:spcAft>
                <a:spcPts val="0"/>
              </a:spcAft>
              <a:buClr>
                <a:schemeClr val="lt1"/>
              </a:buClr>
              <a:buSzPts val="1200"/>
              <a:buFont typeface="Arial"/>
              <a:buNone/>
            </a:pPr>
            <a:r>
              <a:rPr b="1" lang="en" sz="1800">
                <a:solidFill>
                  <a:srgbClr val="FF0000"/>
                </a:solidFill>
              </a:rPr>
              <a:t>Samantha Carr</a:t>
            </a:r>
            <a:endParaRPr b="1" sz="1800">
              <a:solidFill>
                <a:srgbClr val="FF0000"/>
              </a:solidFill>
            </a:endParaRPr>
          </a:p>
          <a:p>
            <a:pPr indent="-101600" lvl="0" marL="177800" rtl="0" algn="ctr">
              <a:lnSpc>
                <a:spcPct val="100000"/>
              </a:lnSpc>
              <a:spcBef>
                <a:spcPts val="0"/>
              </a:spcBef>
              <a:spcAft>
                <a:spcPts val="0"/>
              </a:spcAft>
              <a:buClr>
                <a:schemeClr val="lt1"/>
              </a:buClr>
              <a:buSzPts val="1200"/>
              <a:buFont typeface="Arial"/>
              <a:buNone/>
            </a:pPr>
            <a:r>
              <a:t/>
            </a:r>
            <a:endParaRPr sz="1000">
              <a:solidFill>
                <a:srgbClr val="FF0000"/>
              </a:solidFill>
            </a:endParaRPr>
          </a:p>
          <a:p>
            <a:pPr indent="-101600" lvl="0" marL="177800" rtl="0" algn="ctr">
              <a:lnSpc>
                <a:spcPct val="100000"/>
              </a:lnSpc>
              <a:spcBef>
                <a:spcPts val="0"/>
              </a:spcBef>
              <a:spcAft>
                <a:spcPts val="0"/>
              </a:spcAft>
              <a:buClr>
                <a:schemeClr val="lt1"/>
              </a:buClr>
              <a:buSzPts val="1200"/>
              <a:buFont typeface="Arial"/>
              <a:buNone/>
            </a:pPr>
            <a:r>
              <a:rPr lang="en" sz="1000"/>
              <a:t>UC Berkeley</a:t>
            </a:r>
            <a:endParaRPr sz="1000"/>
          </a:p>
          <a:p>
            <a:pPr indent="-101600" lvl="0" marL="177800" rtl="0" algn="ctr">
              <a:lnSpc>
                <a:spcPct val="100000"/>
              </a:lnSpc>
              <a:spcBef>
                <a:spcPts val="0"/>
              </a:spcBef>
              <a:spcAft>
                <a:spcPts val="0"/>
              </a:spcAft>
              <a:buClr>
                <a:schemeClr val="lt1"/>
              </a:buClr>
              <a:buSzPts val="1200"/>
              <a:buFont typeface="Arial"/>
              <a:buNone/>
            </a:pPr>
            <a:r>
              <a:rPr lang="en" sz="1000"/>
              <a:t>Master of Information Mgmt &amp; Systems ‘22</a:t>
            </a:r>
            <a:endParaRPr sz="1000"/>
          </a:p>
        </p:txBody>
      </p:sp>
      <p:sp>
        <p:nvSpPr>
          <p:cNvPr id="110" name="Google Shape;110;p24"/>
          <p:cNvSpPr txBox="1"/>
          <p:nvPr>
            <p:ph idx="1" type="body"/>
          </p:nvPr>
        </p:nvSpPr>
        <p:spPr>
          <a:xfrm>
            <a:off x="6204500" y="3417000"/>
            <a:ext cx="2637900" cy="1158900"/>
          </a:xfrm>
          <a:prstGeom prst="rect">
            <a:avLst/>
          </a:prstGeom>
          <a:noFill/>
          <a:ln>
            <a:noFill/>
          </a:ln>
        </p:spPr>
        <p:txBody>
          <a:bodyPr anchorCtr="0" anchor="t" bIns="34275" lIns="34275" spcFirstLastPara="1" rIns="34275" wrap="square" tIns="34275">
            <a:noAutofit/>
          </a:bodyPr>
          <a:lstStyle/>
          <a:p>
            <a:pPr indent="-101600" lvl="0" marL="177800" rtl="0" algn="ctr">
              <a:lnSpc>
                <a:spcPct val="100000"/>
              </a:lnSpc>
              <a:spcBef>
                <a:spcPts val="0"/>
              </a:spcBef>
              <a:spcAft>
                <a:spcPts val="0"/>
              </a:spcAft>
              <a:buClr>
                <a:schemeClr val="lt1"/>
              </a:buClr>
              <a:buSzPts val="1200"/>
              <a:buFont typeface="Arial"/>
              <a:buNone/>
            </a:pPr>
            <a:r>
              <a:rPr b="1" lang="en" sz="1800">
                <a:solidFill>
                  <a:srgbClr val="FF0000"/>
                </a:solidFill>
              </a:rPr>
              <a:t>Annais Paetsch</a:t>
            </a:r>
            <a:endParaRPr b="1" sz="1800">
              <a:solidFill>
                <a:srgbClr val="FF0000"/>
              </a:solidFill>
            </a:endParaRPr>
          </a:p>
          <a:p>
            <a:pPr indent="-101600" lvl="0" marL="177800" rtl="0" algn="ctr">
              <a:spcBef>
                <a:spcPts val="0"/>
              </a:spcBef>
              <a:spcAft>
                <a:spcPts val="0"/>
              </a:spcAft>
              <a:buClr>
                <a:schemeClr val="lt1"/>
              </a:buClr>
              <a:buSzPts val="1200"/>
              <a:buFont typeface="Arial"/>
              <a:buNone/>
            </a:pPr>
            <a:r>
              <a:t/>
            </a:r>
            <a:endParaRPr sz="1000"/>
          </a:p>
          <a:p>
            <a:pPr indent="-101600" lvl="0" marL="177800" rtl="0" algn="ctr">
              <a:spcBef>
                <a:spcPts val="0"/>
              </a:spcBef>
              <a:spcAft>
                <a:spcPts val="0"/>
              </a:spcAft>
              <a:buClr>
                <a:schemeClr val="lt1"/>
              </a:buClr>
              <a:buSzPts val="1200"/>
              <a:buFont typeface="Arial"/>
              <a:buNone/>
            </a:pPr>
            <a:r>
              <a:rPr lang="en" sz="1000"/>
              <a:t>UC Berkeley</a:t>
            </a:r>
            <a:endParaRPr sz="1000"/>
          </a:p>
          <a:p>
            <a:pPr indent="-101600" lvl="0" marL="177800" rtl="0" algn="ctr">
              <a:spcBef>
                <a:spcPts val="0"/>
              </a:spcBef>
              <a:spcAft>
                <a:spcPts val="0"/>
              </a:spcAft>
              <a:buClr>
                <a:schemeClr val="lt1"/>
              </a:buClr>
              <a:buSzPts val="1200"/>
              <a:buFont typeface="Arial"/>
              <a:buNone/>
            </a:pPr>
            <a:r>
              <a:rPr lang="en" sz="1000"/>
              <a:t>Master of Information Mgmt &amp; Systems ‘22</a:t>
            </a:r>
            <a:endParaRPr sz="1000"/>
          </a:p>
        </p:txBody>
      </p:sp>
      <p:pic>
        <p:nvPicPr>
          <p:cNvPr id="111" name="Google Shape;111;p24"/>
          <p:cNvPicPr preferRelativeResize="0"/>
          <p:nvPr/>
        </p:nvPicPr>
        <p:blipFill>
          <a:blip r:embed="rId3">
            <a:alphaModFix/>
          </a:blip>
          <a:stretch>
            <a:fillRect/>
          </a:stretch>
        </p:blipFill>
        <p:spPr>
          <a:xfrm>
            <a:off x="6517850" y="1184437"/>
            <a:ext cx="2011198" cy="2122650"/>
          </a:xfrm>
          <a:prstGeom prst="rect">
            <a:avLst/>
          </a:prstGeom>
          <a:noFill/>
          <a:ln>
            <a:noFill/>
          </a:ln>
        </p:spPr>
      </p:pic>
      <p:pic>
        <p:nvPicPr>
          <p:cNvPr id="112" name="Google Shape;112;p24"/>
          <p:cNvPicPr preferRelativeResize="0"/>
          <p:nvPr/>
        </p:nvPicPr>
        <p:blipFill>
          <a:blip r:embed="rId4">
            <a:alphaModFix/>
          </a:blip>
          <a:stretch>
            <a:fillRect/>
          </a:stretch>
        </p:blipFill>
        <p:spPr>
          <a:xfrm>
            <a:off x="805688" y="1149648"/>
            <a:ext cx="1463124" cy="2192198"/>
          </a:xfrm>
          <a:prstGeom prst="rect">
            <a:avLst/>
          </a:prstGeom>
          <a:noFill/>
          <a:ln>
            <a:noFill/>
          </a:ln>
        </p:spPr>
      </p:pic>
      <p:pic>
        <p:nvPicPr>
          <p:cNvPr id="113" name="Google Shape;113;p24"/>
          <p:cNvPicPr preferRelativeResize="0"/>
          <p:nvPr/>
        </p:nvPicPr>
        <p:blipFill>
          <a:blip r:embed="rId5">
            <a:alphaModFix/>
          </a:blip>
          <a:stretch>
            <a:fillRect/>
          </a:stretch>
        </p:blipFill>
        <p:spPr>
          <a:xfrm>
            <a:off x="3723577" y="1219188"/>
            <a:ext cx="1539851" cy="2053125"/>
          </a:xfrm>
          <a:prstGeom prst="rect">
            <a:avLst/>
          </a:prstGeom>
          <a:noFill/>
          <a:ln>
            <a:noFill/>
          </a:ln>
        </p:spPr>
      </p:pic>
      <p:pic>
        <p:nvPicPr>
          <p:cNvPr id="114" name="Google Shape;114;p24"/>
          <p:cNvPicPr preferRelativeResize="0"/>
          <p:nvPr/>
        </p:nvPicPr>
        <p:blipFill>
          <a:blip r:embed="rId6">
            <a:alphaModFix/>
          </a:blip>
          <a:stretch>
            <a:fillRect/>
          </a:stretch>
        </p:blipFill>
        <p:spPr>
          <a:xfrm>
            <a:off x="7859107" y="3178"/>
            <a:ext cx="1284894" cy="716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5"/>
          <p:cNvSpPr txBox="1"/>
          <p:nvPr>
            <p:ph type="title"/>
          </p:nvPr>
        </p:nvSpPr>
        <p:spPr>
          <a:xfrm>
            <a:off x="218295" y="234496"/>
            <a:ext cx="8624100" cy="48510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0"/>
              </a:spcBef>
              <a:spcAft>
                <a:spcPts val="0"/>
              </a:spcAft>
              <a:buClr>
                <a:schemeClr val="lt1"/>
              </a:buClr>
              <a:buSzPts val="2100"/>
              <a:buFont typeface="Arial"/>
              <a:buNone/>
            </a:pPr>
            <a:r>
              <a:rPr lang="en" sz="2500"/>
              <a:t>About our process</a:t>
            </a:r>
            <a:endParaRPr sz="2500"/>
          </a:p>
        </p:txBody>
      </p:sp>
      <p:sp>
        <p:nvSpPr>
          <p:cNvPr id="120" name="Google Shape;120;p25"/>
          <p:cNvSpPr txBox="1"/>
          <p:nvPr>
            <p:ph idx="1" type="body"/>
          </p:nvPr>
        </p:nvSpPr>
        <p:spPr>
          <a:xfrm>
            <a:off x="357150" y="909650"/>
            <a:ext cx="8734500" cy="3760500"/>
          </a:xfrm>
          <a:prstGeom prst="rect">
            <a:avLst/>
          </a:prstGeom>
          <a:noFill/>
          <a:ln>
            <a:noFill/>
          </a:ln>
        </p:spPr>
        <p:txBody>
          <a:bodyPr anchorCtr="0" anchor="t" bIns="34275" lIns="34275" spcFirstLastPara="1" rIns="34275" wrap="square" tIns="34275">
            <a:noAutofit/>
          </a:bodyPr>
          <a:lstStyle/>
          <a:p>
            <a:pPr indent="0" lvl="0" marL="0" rtl="0" algn="l">
              <a:lnSpc>
                <a:spcPct val="150000"/>
              </a:lnSpc>
              <a:spcBef>
                <a:spcPts val="1200"/>
              </a:spcBef>
              <a:spcAft>
                <a:spcPts val="0"/>
              </a:spcAft>
              <a:buNone/>
            </a:pPr>
            <a:r>
              <a:rPr b="1" lang="en" sz="1500"/>
              <a:t>Goals</a:t>
            </a:r>
            <a:endParaRPr b="1" sz="1500"/>
          </a:p>
          <a:p>
            <a:pPr indent="-311150" lvl="0" marL="457200" rtl="0" algn="l">
              <a:lnSpc>
                <a:spcPct val="150000"/>
              </a:lnSpc>
              <a:spcBef>
                <a:spcPts val="1200"/>
              </a:spcBef>
              <a:spcAft>
                <a:spcPts val="0"/>
              </a:spcAft>
              <a:buClr>
                <a:srgbClr val="FFFFFF"/>
              </a:buClr>
              <a:buSzPts val="1300"/>
              <a:buChar char="●"/>
            </a:pPr>
            <a:r>
              <a:rPr lang="en" sz="1300"/>
              <a:t>Starting with initial </a:t>
            </a:r>
            <a:r>
              <a:rPr b="1" lang="en" sz="1300" u="sng">
                <a:solidFill>
                  <a:srgbClr val="F14444"/>
                </a:solidFill>
              </a:rPr>
              <a:t>data exploration</a:t>
            </a:r>
            <a:r>
              <a:rPr lang="en" sz="1300"/>
              <a:t>, follow a trail of</a:t>
            </a:r>
            <a:r>
              <a:rPr lang="en" sz="1300">
                <a:solidFill>
                  <a:srgbClr val="F14444"/>
                </a:solidFill>
              </a:rPr>
              <a:t> </a:t>
            </a:r>
            <a:r>
              <a:rPr b="1" lang="en" sz="1300" u="sng">
                <a:solidFill>
                  <a:srgbClr val="F14444"/>
                </a:solidFill>
              </a:rPr>
              <a:t>data-informed questions and hypotheses</a:t>
            </a:r>
            <a:r>
              <a:rPr lang="en" sz="1300"/>
              <a:t> based off findings in the analytics tool.</a:t>
            </a:r>
            <a:endParaRPr sz="1300"/>
          </a:p>
          <a:p>
            <a:pPr indent="-311150" lvl="0" marL="457200" rtl="0" algn="l">
              <a:lnSpc>
                <a:spcPct val="150000"/>
              </a:lnSpc>
              <a:spcBef>
                <a:spcPts val="0"/>
              </a:spcBef>
              <a:spcAft>
                <a:spcPts val="0"/>
              </a:spcAft>
              <a:buClr>
                <a:srgbClr val="FFFFFF"/>
              </a:buClr>
              <a:buSzPts val="1300"/>
              <a:buChar char="●"/>
            </a:pPr>
            <a:r>
              <a:rPr lang="en" sz="1300"/>
              <a:t>Understand</a:t>
            </a:r>
            <a:r>
              <a:rPr b="1" lang="en" sz="1300">
                <a:solidFill>
                  <a:srgbClr val="F14444"/>
                </a:solidFill>
              </a:rPr>
              <a:t> </a:t>
            </a:r>
            <a:r>
              <a:rPr b="1" lang="en" sz="1300" u="sng">
                <a:solidFill>
                  <a:srgbClr val="F14444"/>
                </a:solidFill>
              </a:rPr>
              <a:t>limitations within the data</a:t>
            </a:r>
            <a:r>
              <a:rPr lang="en" sz="1300"/>
              <a:t>, and know when</a:t>
            </a:r>
            <a:r>
              <a:rPr lang="en" sz="1300">
                <a:solidFill>
                  <a:srgbClr val="F14444"/>
                </a:solidFill>
              </a:rPr>
              <a:t> </a:t>
            </a:r>
            <a:r>
              <a:rPr b="1" lang="en" sz="1300" u="sng">
                <a:solidFill>
                  <a:srgbClr val="F14444"/>
                </a:solidFill>
              </a:rPr>
              <a:t>additional research</a:t>
            </a:r>
            <a:r>
              <a:rPr lang="en" sz="1300"/>
              <a:t> and data would be required.</a:t>
            </a:r>
            <a:endParaRPr sz="1300"/>
          </a:p>
          <a:p>
            <a:pPr indent="-311150" lvl="0" marL="457200" rtl="0" algn="l">
              <a:lnSpc>
                <a:spcPct val="150000"/>
              </a:lnSpc>
              <a:spcBef>
                <a:spcPts val="0"/>
              </a:spcBef>
              <a:spcAft>
                <a:spcPts val="0"/>
              </a:spcAft>
              <a:buClr>
                <a:srgbClr val="FFFFFF"/>
              </a:buClr>
              <a:buSzPts val="1300"/>
              <a:buChar char="●"/>
            </a:pPr>
            <a:r>
              <a:rPr lang="en" sz="1300"/>
              <a:t>Identify specific areas of focus and priorities for the Nike team, </a:t>
            </a:r>
            <a:r>
              <a:rPr b="1" lang="en" sz="1300" u="sng">
                <a:solidFill>
                  <a:srgbClr val="F14444"/>
                </a:solidFill>
              </a:rPr>
              <a:t>provide </a:t>
            </a:r>
            <a:r>
              <a:rPr b="1" lang="en" sz="1300" u="sng">
                <a:solidFill>
                  <a:srgbClr val="F14444"/>
                </a:solidFill>
              </a:rPr>
              <a:t>recommendations</a:t>
            </a:r>
            <a:r>
              <a:rPr lang="en" sz="1300"/>
              <a:t> based on that.   </a:t>
            </a:r>
            <a:endParaRPr sz="1300"/>
          </a:p>
          <a:p>
            <a:pPr indent="0" lvl="0" marL="0" rtl="0" algn="l">
              <a:lnSpc>
                <a:spcPct val="150000"/>
              </a:lnSpc>
              <a:spcBef>
                <a:spcPts val="1200"/>
              </a:spcBef>
              <a:spcAft>
                <a:spcPts val="0"/>
              </a:spcAft>
              <a:buNone/>
            </a:pPr>
            <a:r>
              <a:t/>
            </a:r>
            <a:endParaRPr sz="1300"/>
          </a:p>
          <a:p>
            <a:pPr indent="0" lvl="0" marL="0" rtl="0" algn="l">
              <a:lnSpc>
                <a:spcPct val="150000"/>
              </a:lnSpc>
              <a:spcBef>
                <a:spcPts val="1200"/>
              </a:spcBef>
              <a:spcAft>
                <a:spcPts val="0"/>
              </a:spcAft>
              <a:buNone/>
            </a:pPr>
            <a:r>
              <a:rPr b="1" lang="en" sz="1500"/>
              <a:t>Scope</a:t>
            </a:r>
            <a:endParaRPr b="1" sz="1500"/>
          </a:p>
          <a:p>
            <a:pPr indent="-311150" lvl="0" marL="457200" rtl="0" algn="l">
              <a:lnSpc>
                <a:spcPct val="150000"/>
              </a:lnSpc>
              <a:spcBef>
                <a:spcPts val="1200"/>
              </a:spcBef>
              <a:spcAft>
                <a:spcPts val="0"/>
              </a:spcAft>
              <a:buClr>
                <a:srgbClr val="FFFFFF"/>
              </a:buClr>
              <a:buSzPts val="1300"/>
              <a:buChar char="●"/>
            </a:pPr>
            <a:r>
              <a:rPr lang="en" sz="1300"/>
              <a:t>We focused on the </a:t>
            </a:r>
            <a:r>
              <a:rPr b="1" lang="en" sz="1300" u="sng">
                <a:solidFill>
                  <a:srgbClr val="F14444"/>
                </a:solidFill>
              </a:rPr>
              <a:t>2020 calendar year through September in China market</a:t>
            </a:r>
            <a:r>
              <a:rPr lang="en" sz="1300"/>
              <a:t>. </a:t>
            </a:r>
            <a:endParaRPr sz="1300"/>
          </a:p>
          <a:p>
            <a:pPr indent="-311150" lvl="0" marL="457200" rtl="0" algn="l">
              <a:lnSpc>
                <a:spcPct val="150000"/>
              </a:lnSpc>
              <a:spcBef>
                <a:spcPts val="0"/>
              </a:spcBef>
              <a:spcAft>
                <a:spcPts val="0"/>
              </a:spcAft>
              <a:buClr>
                <a:srgbClr val="FFFFFF"/>
              </a:buClr>
              <a:buSzPts val="1300"/>
              <a:buChar char="●"/>
            </a:pPr>
            <a:r>
              <a:rPr lang="en" sz="1300"/>
              <a:t>We also narrowed analysis to </a:t>
            </a:r>
            <a:r>
              <a:rPr b="1" lang="en" sz="1300" u="sng">
                <a:solidFill>
                  <a:srgbClr val="F14444"/>
                </a:solidFill>
              </a:rPr>
              <a:t>Nike Web Data</a:t>
            </a:r>
            <a:r>
              <a:rPr lang="en" sz="1300">
                <a:solidFill>
                  <a:srgbClr val="F14444"/>
                </a:solidFill>
              </a:rPr>
              <a:t> </a:t>
            </a:r>
            <a:r>
              <a:rPr lang="en" sz="1300"/>
              <a:t>only.</a:t>
            </a:r>
            <a:endParaRPr sz="1300"/>
          </a:p>
          <a:p>
            <a:pPr indent="-101600" lvl="0" marL="177800" rtl="0" algn="l">
              <a:lnSpc>
                <a:spcPct val="100000"/>
              </a:lnSpc>
              <a:spcBef>
                <a:spcPts val="1200"/>
              </a:spcBef>
              <a:spcAft>
                <a:spcPts val="0"/>
              </a:spcAft>
              <a:buClr>
                <a:schemeClr val="lt1"/>
              </a:buClr>
              <a:buSzPts val="1200"/>
              <a:buFont typeface="Arial"/>
              <a:buNone/>
            </a:pPr>
            <a:r>
              <a:t/>
            </a:r>
            <a:endParaRPr sz="1100"/>
          </a:p>
        </p:txBody>
      </p:sp>
      <p:pic>
        <p:nvPicPr>
          <p:cNvPr id="121" name="Google Shape;121;p25"/>
          <p:cNvPicPr preferRelativeResize="0"/>
          <p:nvPr/>
        </p:nvPicPr>
        <p:blipFill>
          <a:blip r:embed="rId3">
            <a:alphaModFix/>
          </a:blip>
          <a:stretch>
            <a:fillRect/>
          </a:stretch>
        </p:blipFill>
        <p:spPr>
          <a:xfrm>
            <a:off x="7615000" y="79376"/>
            <a:ext cx="1529001" cy="85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6"/>
          <p:cNvPicPr preferRelativeResize="0"/>
          <p:nvPr/>
        </p:nvPicPr>
        <p:blipFill>
          <a:blip r:embed="rId3">
            <a:alphaModFix/>
          </a:blip>
          <a:stretch>
            <a:fillRect/>
          </a:stretch>
        </p:blipFill>
        <p:spPr>
          <a:xfrm>
            <a:off x="218300" y="1793900"/>
            <a:ext cx="3830318" cy="2695651"/>
          </a:xfrm>
          <a:prstGeom prst="rect">
            <a:avLst/>
          </a:prstGeom>
          <a:noFill/>
          <a:ln>
            <a:noFill/>
          </a:ln>
        </p:spPr>
      </p:pic>
      <p:sp>
        <p:nvSpPr>
          <p:cNvPr id="127" name="Google Shape;127;p26"/>
          <p:cNvSpPr txBox="1"/>
          <p:nvPr>
            <p:ph type="title"/>
          </p:nvPr>
        </p:nvSpPr>
        <p:spPr>
          <a:xfrm>
            <a:off x="218300" y="234500"/>
            <a:ext cx="6400200" cy="99480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0"/>
              </a:spcBef>
              <a:spcAft>
                <a:spcPts val="0"/>
              </a:spcAft>
              <a:buClr>
                <a:schemeClr val="lt1"/>
              </a:buClr>
              <a:buSzPts val="2100"/>
              <a:buFont typeface="Arial"/>
              <a:buNone/>
            </a:pPr>
            <a:r>
              <a:rPr lang="en" sz="2200"/>
              <a:t>Revenue missout: </a:t>
            </a:r>
            <a:r>
              <a:rPr lang="en" sz="2200"/>
              <a:t>Nike China’s website has 80% less orders/visitor than the overall average.</a:t>
            </a:r>
            <a:endParaRPr sz="2200"/>
          </a:p>
        </p:txBody>
      </p:sp>
      <p:sp>
        <p:nvSpPr>
          <p:cNvPr id="128" name="Google Shape;128;p26"/>
          <p:cNvSpPr txBox="1"/>
          <p:nvPr>
            <p:ph idx="1" type="body"/>
          </p:nvPr>
        </p:nvSpPr>
        <p:spPr>
          <a:xfrm>
            <a:off x="4150725" y="1548050"/>
            <a:ext cx="2038200" cy="29415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lang="en" sz="1300"/>
              <a:t>China stands out amongst the top 5 largest markets for Nike (by # of orders):</a:t>
            </a:r>
            <a:endParaRPr sz="1300"/>
          </a:p>
          <a:p>
            <a:pPr indent="0" lvl="0" marL="0" rtl="0" algn="l">
              <a:lnSpc>
                <a:spcPct val="115000"/>
              </a:lnSpc>
              <a:spcBef>
                <a:spcPts val="0"/>
              </a:spcBef>
              <a:spcAft>
                <a:spcPts val="0"/>
              </a:spcAft>
              <a:buNone/>
            </a:pPr>
            <a:r>
              <a:t/>
            </a:r>
            <a:endParaRPr sz="1300"/>
          </a:p>
          <a:p>
            <a:pPr indent="-254000" lvl="0" marL="342900" rtl="0" algn="l">
              <a:lnSpc>
                <a:spcPct val="115000"/>
              </a:lnSpc>
              <a:spcBef>
                <a:spcPts val="0"/>
              </a:spcBef>
              <a:spcAft>
                <a:spcPts val="0"/>
              </a:spcAft>
              <a:buSzPts val="1300"/>
              <a:buChar char="•"/>
            </a:pPr>
            <a:r>
              <a:rPr lang="en" sz="1300">
                <a:solidFill>
                  <a:srgbClr val="FF0000"/>
                </a:solidFill>
              </a:rPr>
              <a:t>79.2%</a:t>
            </a:r>
            <a:r>
              <a:rPr lang="en" sz="1300"/>
              <a:t> less </a:t>
            </a:r>
            <a:r>
              <a:rPr lang="en" sz="1300" u="sng"/>
              <a:t>order per visit</a:t>
            </a:r>
            <a:r>
              <a:rPr lang="en" sz="1300"/>
              <a:t> than the overall average</a:t>
            </a:r>
            <a:endParaRPr sz="1300"/>
          </a:p>
          <a:p>
            <a:pPr indent="-254000" lvl="0" marL="342900" rtl="0" algn="l">
              <a:lnSpc>
                <a:spcPct val="115000"/>
              </a:lnSpc>
              <a:spcBef>
                <a:spcPts val="0"/>
              </a:spcBef>
              <a:spcAft>
                <a:spcPts val="0"/>
              </a:spcAft>
              <a:buSzPts val="1300"/>
              <a:buChar char="•"/>
            </a:pPr>
            <a:r>
              <a:rPr lang="en" sz="1300">
                <a:solidFill>
                  <a:srgbClr val="FF0000"/>
                </a:solidFill>
              </a:rPr>
              <a:t>23.4% </a:t>
            </a:r>
            <a:r>
              <a:rPr lang="en" sz="1300"/>
              <a:t>shorter </a:t>
            </a:r>
            <a:r>
              <a:rPr lang="en" sz="1300" u="sng"/>
              <a:t>avg. time spent on site </a:t>
            </a:r>
            <a:r>
              <a:rPr lang="en" sz="1300"/>
              <a:t>than overall average</a:t>
            </a:r>
            <a:endParaRPr sz="1300"/>
          </a:p>
          <a:p>
            <a:pPr indent="-254000" lvl="0" marL="342900" rtl="0" algn="l">
              <a:lnSpc>
                <a:spcPct val="115000"/>
              </a:lnSpc>
              <a:spcBef>
                <a:spcPts val="0"/>
              </a:spcBef>
              <a:spcAft>
                <a:spcPts val="0"/>
              </a:spcAft>
              <a:buSzPts val="1300"/>
              <a:buChar char="•"/>
            </a:pPr>
            <a:r>
              <a:rPr lang="en" sz="1300">
                <a:solidFill>
                  <a:srgbClr val="FF0000"/>
                </a:solidFill>
              </a:rPr>
              <a:t>1.75x </a:t>
            </a:r>
            <a:r>
              <a:rPr lang="en" sz="1300"/>
              <a:t>higher </a:t>
            </a:r>
            <a:r>
              <a:rPr lang="en" sz="1300" u="sng"/>
              <a:t>bounce rate</a:t>
            </a:r>
            <a:r>
              <a:rPr lang="en" sz="1300"/>
              <a:t> than overall average</a:t>
            </a:r>
            <a:endParaRPr sz="1300"/>
          </a:p>
        </p:txBody>
      </p:sp>
      <p:sp>
        <p:nvSpPr>
          <p:cNvPr id="129" name="Google Shape;129;p26"/>
          <p:cNvSpPr/>
          <p:nvPr/>
        </p:nvSpPr>
        <p:spPr>
          <a:xfrm>
            <a:off x="7086775" y="0"/>
            <a:ext cx="2209800" cy="5143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6"/>
          <p:cNvSpPr/>
          <p:nvPr/>
        </p:nvSpPr>
        <p:spPr>
          <a:xfrm rot="-5400000">
            <a:off x="4133575" y="2173800"/>
            <a:ext cx="5110500" cy="795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6"/>
          <p:cNvSpPr txBox="1"/>
          <p:nvPr>
            <p:ph idx="1" type="body"/>
          </p:nvPr>
        </p:nvSpPr>
        <p:spPr>
          <a:xfrm>
            <a:off x="6690600" y="700650"/>
            <a:ext cx="2209800" cy="3589800"/>
          </a:xfrm>
          <a:prstGeom prst="rect">
            <a:avLst/>
          </a:prstGeom>
          <a:noFill/>
          <a:ln>
            <a:noFill/>
          </a:ln>
        </p:spPr>
        <p:txBody>
          <a:bodyPr anchorCtr="0" anchor="ctr" bIns="34275" lIns="34275" spcFirstLastPara="1" rIns="34275" wrap="square" tIns="34275">
            <a:noAutofit/>
          </a:bodyPr>
          <a:lstStyle/>
          <a:p>
            <a:pPr indent="-9525" lvl="0" marL="57150" rtl="0" algn="l">
              <a:lnSpc>
                <a:spcPct val="100000"/>
              </a:lnSpc>
              <a:spcBef>
                <a:spcPts val="0"/>
              </a:spcBef>
              <a:spcAft>
                <a:spcPts val="0"/>
              </a:spcAft>
              <a:buClr>
                <a:schemeClr val="lt1"/>
              </a:buClr>
              <a:buSzPts val="1200"/>
              <a:buFont typeface="Arial"/>
              <a:buNone/>
            </a:pPr>
            <a:r>
              <a:rPr lang="en"/>
              <a:t>Hypothesis: If we could lower bounce rates of incoming traffic, we could increase orders.</a:t>
            </a:r>
            <a:endParaRPr/>
          </a:p>
          <a:p>
            <a:pPr indent="-9525" lvl="0" marL="57150" rtl="0" algn="l">
              <a:lnSpc>
                <a:spcPct val="100000"/>
              </a:lnSpc>
              <a:spcBef>
                <a:spcPts val="0"/>
              </a:spcBef>
              <a:spcAft>
                <a:spcPts val="0"/>
              </a:spcAft>
              <a:buClr>
                <a:schemeClr val="lt1"/>
              </a:buClr>
              <a:buSzPts val="1200"/>
              <a:buFont typeface="Arial"/>
              <a:buNone/>
            </a:pPr>
            <a:r>
              <a:t/>
            </a:r>
            <a:endParaRPr/>
          </a:p>
          <a:p>
            <a:pPr indent="-9525" lvl="0" marL="57150" rtl="0" algn="l">
              <a:lnSpc>
                <a:spcPct val="100000"/>
              </a:lnSpc>
              <a:spcBef>
                <a:spcPts val="0"/>
              </a:spcBef>
              <a:spcAft>
                <a:spcPts val="0"/>
              </a:spcAft>
              <a:buClr>
                <a:schemeClr val="lt1"/>
              </a:buClr>
              <a:buSzPts val="1200"/>
              <a:buFont typeface="Arial"/>
              <a:buNone/>
            </a:pPr>
            <a:r>
              <a:t/>
            </a:r>
            <a:endParaRPr/>
          </a:p>
          <a:p>
            <a:pPr indent="0" lvl="0" marL="47625" rtl="0" algn="l">
              <a:lnSpc>
                <a:spcPct val="100000"/>
              </a:lnSpc>
              <a:spcBef>
                <a:spcPts val="0"/>
              </a:spcBef>
              <a:spcAft>
                <a:spcPts val="0"/>
              </a:spcAft>
              <a:buClr>
                <a:schemeClr val="lt1"/>
              </a:buClr>
              <a:buSzPts val="1200"/>
              <a:buFont typeface="Arial"/>
              <a:buNone/>
            </a:pPr>
            <a:r>
              <a:rPr lang="en"/>
              <a:t>So </a:t>
            </a:r>
            <a:r>
              <a:rPr b="1" lang="en"/>
              <a:t>why</a:t>
            </a:r>
            <a:r>
              <a:rPr lang="en"/>
              <a:t> does incoming traffic leave?</a:t>
            </a:r>
            <a:endParaRPr/>
          </a:p>
        </p:txBody>
      </p:sp>
      <p:sp>
        <p:nvSpPr>
          <p:cNvPr id="132" name="Google Shape;132;p26"/>
          <p:cNvSpPr/>
          <p:nvPr/>
        </p:nvSpPr>
        <p:spPr>
          <a:xfrm>
            <a:off x="218377" y="3226582"/>
            <a:ext cx="3830400" cy="2493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6"/>
          <p:cNvPicPr preferRelativeResize="0"/>
          <p:nvPr/>
        </p:nvPicPr>
        <p:blipFill>
          <a:blip r:embed="rId4">
            <a:alphaModFix/>
          </a:blip>
          <a:stretch>
            <a:fillRect/>
          </a:stretch>
        </p:blipFill>
        <p:spPr>
          <a:xfrm>
            <a:off x="7855373" y="4062600"/>
            <a:ext cx="1441198" cy="10808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218300" y="234503"/>
            <a:ext cx="8624100" cy="77790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0"/>
              </a:spcBef>
              <a:spcAft>
                <a:spcPts val="0"/>
              </a:spcAft>
              <a:buClr>
                <a:schemeClr val="lt1"/>
              </a:buClr>
              <a:buSzPts val="2100"/>
              <a:buFont typeface="Arial"/>
              <a:buNone/>
            </a:pPr>
            <a:r>
              <a:rPr lang="en" sz="2200"/>
              <a:t>Nike China loses potential revenue due to 1</a:t>
            </a:r>
            <a:r>
              <a:rPr baseline="30000" lang="en" sz="2200"/>
              <a:t>st</a:t>
            </a:r>
            <a:r>
              <a:rPr lang="en" sz="2200"/>
              <a:t> time visitors bouncing on the homepage at higher than average rates.</a:t>
            </a:r>
            <a:endParaRPr sz="2200"/>
          </a:p>
        </p:txBody>
      </p:sp>
      <p:sp>
        <p:nvSpPr>
          <p:cNvPr id="139" name="Google Shape;139;p27"/>
          <p:cNvSpPr txBox="1"/>
          <p:nvPr>
            <p:ph idx="1" type="body"/>
          </p:nvPr>
        </p:nvSpPr>
        <p:spPr>
          <a:xfrm>
            <a:off x="218300" y="1728650"/>
            <a:ext cx="4044600" cy="6351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Clr>
                <a:schemeClr val="lt1"/>
              </a:buClr>
              <a:buSzPts val="1200"/>
              <a:buFont typeface="Arial"/>
              <a:buNone/>
            </a:pPr>
            <a:r>
              <a:rPr lang="en" sz="1100"/>
              <a:t>Compared to other biggest markets for Nike China’s 1st time traffic makes up </a:t>
            </a:r>
            <a:r>
              <a:rPr lang="en" sz="1100">
                <a:solidFill>
                  <a:srgbClr val="FF0000"/>
                </a:solidFill>
              </a:rPr>
              <a:t>~80% </a:t>
            </a:r>
            <a:r>
              <a:rPr lang="en" sz="1100"/>
              <a:t>of all traffic, compared to about 50% in other big markets.</a:t>
            </a:r>
            <a:endParaRPr sz="1100"/>
          </a:p>
        </p:txBody>
      </p:sp>
      <p:sp>
        <p:nvSpPr>
          <p:cNvPr id="140" name="Google Shape;140;p27"/>
          <p:cNvSpPr txBox="1"/>
          <p:nvPr>
            <p:ph idx="1" type="body"/>
          </p:nvPr>
        </p:nvSpPr>
        <p:spPr>
          <a:xfrm>
            <a:off x="246275" y="1165925"/>
            <a:ext cx="4044600" cy="3714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lt1"/>
              </a:buClr>
              <a:buSzPts val="1200"/>
              <a:buFont typeface="Arial"/>
              <a:buNone/>
            </a:pPr>
            <a:r>
              <a:rPr b="1" lang="en" sz="1700">
                <a:solidFill>
                  <a:srgbClr val="FF0000"/>
                </a:solidFill>
              </a:rPr>
              <a:t>1</a:t>
            </a:r>
            <a:r>
              <a:rPr b="1" baseline="30000" lang="en" sz="1700">
                <a:solidFill>
                  <a:srgbClr val="FF0000"/>
                </a:solidFill>
              </a:rPr>
              <a:t>st</a:t>
            </a:r>
            <a:r>
              <a:rPr b="1" lang="en" sz="1700">
                <a:solidFill>
                  <a:srgbClr val="FF0000"/>
                </a:solidFill>
              </a:rPr>
              <a:t> time visits dominate in China</a:t>
            </a:r>
            <a:endParaRPr b="1" sz="1700">
              <a:solidFill>
                <a:srgbClr val="FF0000"/>
              </a:solidFill>
            </a:endParaRPr>
          </a:p>
        </p:txBody>
      </p:sp>
      <p:sp>
        <p:nvSpPr>
          <p:cNvPr id="141" name="Google Shape;141;p27"/>
          <p:cNvSpPr txBox="1"/>
          <p:nvPr>
            <p:ph idx="1" type="body"/>
          </p:nvPr>
        </p:nvSpPr>
        <p:spPr>
          <a:xfrm>
            <a:off x="4540850" y="1165925"/>
            <a:ext cx="4613700" cy="5676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lt1"/>
              </a:buClr>
              <a:buSzPts val="1200"/>
              <a:buFont typeface="Arial"/>
              <a:buNone/>
            </a:pPr>
            <a:r>
              <a:rPr b="1" lang="en" sz="1700">
                <a:solidFill>
                  <a:srgbClr val="FF0000"/>
                </a:solidFill>
              </a:rPr>
              <a:t>48% of 1</a:t>
            </a:r>
            <a:r>
              <a:rPr b="1" baseline="30000" lang="en" sz="1700">
                <a:solidFill>
                  <a:srgbClr val="FF0000"/>
                </a:solidFill>
              </a:rPr>
              <a:t>st</a:t>
            </a:r>
            <a:r>
              <a:rPr b="1" lang="en" sz="1700">
                <a:solidFill>
                  <a:srgbClr val="FF0000"/>
                </a:solidFill>
              </a:rPr>
              <a:t> time visits exit on homepage</a:t>
            </a:r>
            <a:endParaRPr b="1" sz="1700">
              <a:solidFill>
                <a:srgbClr val="FF0000"/>
              </a:solidFill>
            </a:endParaRPr>
          </a:p>
        </p:txBody>
      </p:sp>
      <p:sp>
        <p:nvSpPr>
          <p:cNvPr id="142" name="Google Shape;142;p27"/>
          <p:cNvSpPr txBox="1"/>
          <p:nvPr>
            <p:ph idx="1" type="body"/>
          </p:nvPr>
        </p:nvSpPr>
        <p:spPr>
          <a:xfrm>
            <a:off x="4630400" y="1734650"/>
            <a:ext cx="4266300" cy="623100"/>
          </a:xfrm>
          <a:prstGeom prst="rect">
            <a:avLst/>
          </a:prstGeom>
          <a:noFill/>
          <a:ln>
            <a:noFill/>
          </a:ln>
        </p:spPr>
        <p:txBody>
          <a:bodyPr anchorCtr="0" anchor="t" bIns="34275" lIns="34275" spcFirstLastPara="1" rIns="34275" wrap="square" tIns="34275">
            <a:noAutofit/>
          </a:bodyPr>
          <a:lstStyle/>
          <a:p>
            <a:pPr indent="-101600" lvl="0" marL="177800" rtl="0" algn="l">
              <a:lnSpc>
                <a:spcPct val="115000"/>
              </a:lnSpc>
              <a:spcBef>
                <a:spcPts val="0"/>
              </a:spcBef>
              <a:spcAft>
                <a:spcPts val="0"/>
              </a:spcAft>
              <a:buClr>
                <a:schemeClr val="lt1"/>
              </a:buClr>
              <a:buSzPts val="1200"/>
              <a:buFont typeface="Arial"/>
              <a:buNone/>
            </a:pPr>
            <a:r>
              <a:rPr lang="en" sz="1100">
                <a:solidFill>
                  <a:srgbClr val="FF0000"/>
                </a:solidFill>
              </a:rPr>
              <a:t>48.3%</a:t>
            </a:r>
            <a:r>
              <a:rPr lang="en" sz="1100"/>
              <a:t> of 1st time visits exit nike.com on homepage, compared to 7.9% in the US, 4.2% in GB, 5.2% in DE.</a:t>
            </a:r>
            <a:endParaRPr sz="1100"/>
          </a:p>
        </p:txBody>
      </p:sp>
      <p:pic>
        <p:nvPicPr>
          <p:cNvPr id="143" name="Google Shape;143;p27"/>
          <p:cNvPicPr preferRelativeResize="0"/>
          <p:nvPr/>
        </p:nvPicPr>
        <p:blipFill>
          <a:blip r:embed="rId3">
            <a:alphaModFix/>
          </a:blip>
          <a:stretch>
            <a:fillRect/>
          </a:stretch>
        </p:blipFill>
        <p:spPr>
          <a:xfrm>
            <a:off x="218300" y="2496202"/>
            <a:ext cx="4121101" cy="2378961"/>
          </a:xfrm>
          <a:prstGeom prst="rect">
            <a:avLst/>
          </a:prstGeom>
          <a:noFill/>
          <a:ln>
            <a:noFill/>
          </a:ln>
        </p:spPr>
      </p:pic>
      <p:sp>
        <p:nvSpPr>
          <p:cNvPr id="144" name="Google Shape;144;p27"/>
          <p:cNvSpPr/>
          <p:nvPr/>
        </p:nvSpPr>
        <p:spPr>
          <a:xfrm>
            <a:off x="204000" y="4413850"/>
            <a:ext cx="4135500" cy="2190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7"/>
          <p:cNvPicPr preferRelativeResize="0"/>
          <p:nvPr/>
        </p:nvPicPr>
        <p:blipFill>
          <a:blip r:embed="rId4">
            <a:alphaModFix/>
          </a:blip>
          <a:stretch>
            <a:fillRect/>
          </a:stretch>
        </p:blipFill>
        <p:spPr>
          <a:xfrm>
            <a:off x="4630400" y="2496200"/>
            <a:ext cx="4447946" cy="237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8"/>
          <p:cNvPicPr preferRelativeResize="0"/>
          <p:nvPr/>
        </p:nvPicPr>
        <p:blipFill rotWithShape="1">
          <a:blip r:embed="rId3">
            <a:alphaModFix/>
          </a:blip>
          <a:srcRect b="0" l="-15950" r="15950" t="0"/>
          <a:stretch/>
        </p:blipFill>
        <p:spPr>
          <a:xfrm>
            <a:off x="2278376" y="-16496"/>
            <a:ext cx="6865623" cy="5143496"/>
          </a:xfrm>
          <a:prstGeom prst="rect">
            <a:avLst/>
          </a:prstGeom>
          <a:noFill/>
          <a:ln>
            <a:noFill/>
          </a:ln>
        </p:spPr>
      </p:pic>
      <p:sp>
        <p:nvSpPr>
          <p:cNvPr id="151" name="Google Shape;151;p28"/>
          <p:cNvSpPr/>
          <p:nvPr/>
        </p:nvSpPr>
        <p:spPr>
          <a:xfrm flipH="1" rot="5400000">
            <a:off x="1344600" y="2157300"/>
            <a:ext cx="5110500" cy="795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p:nvPr/>
        </p:nvSpPr>
        <p:spPr>
          <a:xfrm>
            <a:off x="0" y="0"/>
            <a:ext cx="3501900" cy="5143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txBox="1"/>
          <p:nvPr>
            <p:ph idx="1" type="body"/>
          </p:nvPr>
        </p:nvSpPr>
        <p:spPr>
          <a:xfrm>
            <a:off x="361500" y="776850"/>
            <a:ext cx="3140400" cy="3864900"/>
          </a:xfrm>
          <a:prstGeom prst="rect">
            <a:avLst/>
          </a:prstGeom>
          <a:noFill/>
          <a:ln>
            <a:noFill/>
          </a:ln>
        </p:spPr>
        <p:txBody>
          <a:bodyPr anchorCtr="0" anchor="ctr" bIns="34275" lIns="34275" spcFirstLastPara="1" rIns="34275" wrap="square" tIns="34275">
            <a:noAutofit/>
          </a:bodyPr>
          <a:lstStyle/>
          <a:p>
            <a:pPr indent="0" lvl="0" marL="47625" rtl="0" algn="l">
              <a:lnSpc>
                <a:spcPct val="115000"/>
              </a:lnSpc>
              <a:spcBef>
                <a:spcPts val="0"/>
              </a:spcBef>
              <a:spcAft>
                <a:spcPts val="0"/>
              </a:spcAft>
              <a:buClr>
                <a:schemeClr val="lt1"/>
              </a:buClr>
              <a:buSzPts val="1200"/>
              <a:buFont typeface="Arial"/>
              <a:buNone/>
            </a:pPr>
            <a:r>
              <a:rPr b="1" lang="en" sz="1900"/>
              <a:t>W</a:t>
            </a:r>
            <a:r>
              <a:rPr b="1" lang="en" sz="1900"/>
              <a:t>hy</a:t>
            </a:r>
            <a:r>
              <a:rPr lang="en" sz="1900"/>
              <a:t> are there so many more 1</a:t>
            </a:r>
            <a:r>
              <a:rPr baseline="30000" lang="en" sz="1900"/>
              <a:t>st</a:t>
            </a:r>
            <a:r>
              <a:rPr lang="en" sz="1900"/>
              <a:t> time visits than in other countries?</a:t>
            </a:r>
            <a:endParaRPr sz="1900"/>
          </a:p>
          <a:p>
            <a:pPr indent="0" lvl="0" marL="47625" rtl="0" algn="l">
              <a:lnSpc>
                <a:spcPct val="115000"/>
              </a:lnSpc>
              <a:spcBef>
                <a:spcPts val="0"/>
              </a:spcBef>
              <a:spcAft>
                <a:spcPts val="0"/>
              </a:spcAft>
              <a:buClr>
                <a:schemeClr val="lt1"/>
              </a:buClr>
              <a:buSzPts val="1200"/>
              <a:buFont typeface="Arial"/>
              <a:buNone/>
            </a:pPr>
            <a:r>
              <a:t/>
            </a:r>
            <a:endParaRPr sz="1900"/>
          </a:p>
          <a:p>
            <a:pPr indent="0" lvl="0" marL="47625" rtl="0" algn="l">
              <a:lnSpc>
                <a:spcPct val="115000"/>
              </a:lnSpc>
              <a:spcBef>
                <a:spcPts val="0"/>
              </a:spcBef>
              <a:spcAft>
                <a:spcPts val="0"/>
              </a:spcAft>
              <a:buClr>
                <a:schemeClr val="lt1"/>
              </a:buClr>
              <a:buSzPts val="1200"/>
              <a:buFont typeface="Arial"/>
              <a:buNone/>
            </a:pPr>
            <a:r>
              <a:t/>
            </a:r>
            <a:endParaRPr sz="1900"/>
          </a:p>
          <a:p>
            <a:pPr indent="0" lvl="0" marL="47625" rtl="0" algn="l">
              <a:lnSpc>
                <a:spcPct val="115000"/>
              </a:lnSpc>
              <a:spcBef>
                <a:spcPts val="0"/>
              </a:spcBef>
              <a:spcAft>
                <a:spcPts val="0"/>
              </a:spcAft>
              <a:buClr>
                <a:schemeClr val="lt1"/>
              </a:buClr>
              <a:buSzPts val="1200"/>
              <a:buFont typeface="Arial"/>
              <a:buNone/>
            </a:pPr>
            <a:r>
              <a:rPr lang="en" sz="1900"/>
              <a:t>And </a:t>
            </a:r>
            <a:r>
              <a:rPr b="1" lang="en" sz="1900"/>
              <a:t>why </a:t>
            </a:r>
            <a:r>
              <a:rPr lang="en" sz="1900"/>
              <a:t>do 1</a:t>
            </a:r>
            <a:r>
              <a:rPr baseline="30000" lang="en" sz="1900"/>
              <a:t>st</a:t>
            </a:r>
            <a:r>
              <a:rPr lang="en" sz="1900"/>
              <a:t> time visits exit on the homepage at higher rates?</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218300" y="234500"/>
            <a:ext cx="6217800" cy="85920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0"/>
              </a:spcBef>
              <a:spcAft>
                <a:spcPts val="0"/>
              </a:spcAft>
              <a:buClr>
                <a:schemeClr val="lt1"/>
              </a:buClr>
              <a:buSzPts val="2100"/>
              <a:buFont typeface="Arial"/>
              <a:buNone/>
            </a:pPr>
            <a:r>
              <a:rPr lang="en" sz="2200"/>
              <a:t>1st time visit traffic may be coming in due to increase marketing spend in China.</a:t>
            </a:r>
            <a:endParaRPr sz="2200"/>
          </a:p>
        </p:txBody>
      </p:sp>
      <p:sp>
        <p:nvSpPr>
          <p:cNvPr id="159" name="Google Shape;159;p29"/>
          <p:cNvSpPr/>
          <p:nvPr/>
        </p:nvSpPr>
        <p:spPr>
          <a:xfrm>
            <a:off x="7086775" y="0"/>
            <a:ext cx="2209800" cy="5143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p:nvPr/>
        </p:nvSpPr>
        <p:spPr>
          <a:xfrm rot="-5400000">
            <a:off x="4133575" y="2173800"/>
            <a:ext cx="5110500" cy="795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txBox="1"/>
          <p:nvPr>
            <p:ph idx="1" type="body"/>
          </p:nvPr>
        </p:nvSpPr>
        <p:spPr>
          <a:xfrm>
            <a:off x="6781800" y="776850"/>
            <a:ext cx="2362500" cy="3589800"/>
          </a:xfrm>
          <a:prstGeom prst="rect">
            <a:avLst/>
          </a:prstGeom>
          <a:noFill/>
          <a:ln>
            <a:noFill/>
          </a:ln>
        </p:spPr>
        <p:txBody>
          <a:bodyPr anchorCtr="0" anchor="ctr" bIns="34275" lIns="34275" spcFirstLastPara="1" rIns="34275" wrap="square" tIns="34275">
            <a:noAutofit/>
          </a:bodyPr>
          <a:lstStyle/>
          <a:p>
            <a:pPr indent="0" lvl="0" marL="47625" rtl="0" algn="l">
              <a:lnSpc>
                <a:spcPct val="115000"/>
              </a:lnSpc>
              <a:spcBef>
                <a:spcPts val="0"/>
              </a:spcBef>
              <a:spcAft>
                <a:spcPts val="0"/>
              </a:spcAft>
              <a:buClr>
                <a:schemeClr val="lt1"/>
              </a:buClr>
              <a:buSzPts val="1200"/>
              <a:buFont typeface="Arial"/>
              <a:buNone/>
            </a:pPr>
            <a:r>
              <a:rPr lang="en"/>
              <a:t>Yet, 1st time visit traffic is bouncing at much higher rates - this is the “wrong” traffic</a:t>
            </a:r>
            <a:endParaRPr/>
          </a:p>
          <a:p>
            <a:pPr indent="0" lvl="0" marL="47625" rtl="0" algn="l">
              <a:lnSpc>
                <a:spcPct val="115000"/>
              </a:lnSpc>
              <a:spcBef>
                <a:spcPts val="0"/>
              </a:spcBef>
              <a:spcAft>
                <a:spcPts val="0"/>
              </a:spcAft>
              <a:buClr>
                <a:schemeClr val="lt1"/>
              </a:buClr>
              <a:buSzPts val="1200"/>
              <a:buFont typeface="Arial"/>
              <a:buNone/>
            </a:pPr>
            <a:r>
              <a:t/>
            </a:r>
            <a:endParaRPr/>
          </a:p>
          <a:p>
            <a:pPr indent="0" lvl="0" marL="47625" rtl="0" algn="l">
              <a:lnSpc>
                <a:spcPct val="115000"/>
              </a:lnSpc>
              <a:spcBef>
                <a:spcPts val="0"/>
              </a:spcBef>
              <a:spcAft>
                <a:spcPts val="0"/>
              </a:spcAft>
              <a:buClr>
                <a:schemeClr val="lt1"/>
              </a:buClr>
              <a:buSzPts val="1200"/>
              <a:buFont typeface="Arial"/>
              <a:buNone/>
            </a:pPr>
            <a:r>
              <a:rPr lang="en"/>
              <a:t>So how do we bring in the “right” traffic?</a:t>
            </a:r>
            <a:endParaRPr/>
          </a:p>
        </p:txBody>
      </p:sp>
      <p:sp>
        <p:nvSpPr>
          <p:cNvPr id="162" name="Google Shape;162;p29"/>
          <p:cNvSpPr txBox="1"/>
          <p:nvPr>
            <p:ph idx="1" type="body"/>
          </p:nvPr>
        </p:nvSpPr>
        <p:spPr>
          <a:xfrm>
            <a:off x="214400" y="1809050"/>
            <a:ext cx="2945400" cy="2721600"/>
          </a:xfrm>
          <a:prstGeom prst="rect">
            <a:avLst/>
          </a:prstGeom>
          <a:noFill/>
          <a:ln>
            <a:noFill/>
          </a:ln>
        </p:spPr>
        <p:txBody>
          <a:bodyPr anchorCtr="0" anchor="t" bIns="34275" lIns="34275" spcFirstLastPara="1" rIns="34275" wrap="square" tIns="34275">
            <a:noAutofit/>
          </a:bodyPr>
          <a:lstStyle/>
          <a:p>
            <a:pPr indent="0" lvl="0" marL="57150" rtl="0" algn="l">
              <a:lnSpc>
                <a:spcPct val="115000"/>
              </a:lnSpc>
              <a:spcBef>
                <a:spcPts val="0"/>
              </a:spcBef>
              <a:spcAft>
                <a:spcPts val="0"/>
              </a:spcAft>
              <a:buNone/>
            </a:pPr>
            <a:r>
              <a:rPr lang="en" sz="1300"/>
              <a:t>We conducted initial user interviews with Nike users in China:</a:t>
            </a:r>
            <a:endParaRPr sz="1300"/>
          </a:p>
          <a:p>
            <a:pPr indent="-311150" lvl="0" marL="457200" rtl="0" algn="l">
              <a:lnSpc>
                <a:spcPct val="115000"/>
              </a:lnSpc>
              <a:spcBef>
                <a:spcPts val="0"/>
              </a:spcBef>
              <a:spcAft>
                <a:spcPts val="0"/>
              </a:spcAft>
              <a:buSzPts val="1300"/>
              <a:buChar char="•"/>
            </a:pPr>
            <a:r>
              <a:rPr lang="en" sz="1300"/>
              <a:t>Nike has been pushing </a:t>
            </a:r>
            <a:r>
              <a:rPr lang="en" sz="1300" u="sng"/>
              <a:t>the</a:t>
            </a:r>
            <a:r>
              <a:rPr lang="en" sz="1300"/>
              <a:t> </a:t>
            </a:r>
            <a:r>
              <a:rPr lang="en" sz="1300" u="sng"/>
              <a:t>WeChat integration</a:t>
            </a:r>
            <a:r>
              <a:rPr lang="en" sz="1300"/>
              <a:t> in China strongly since COVID.</a:t>
            </a:r>
            <a:endParaRPr sz="1300"/>
          </a:p>
          <a:p>
            <a:pPr indent="-311150" lvl="0" marL="457200" rtl="0" algn="l">
              <a:lnSpc>
                <a:spcPct val="115000"/>
              </a:lnSpc>
              <a:spcBef>
                <a:spcPts val="0"/>
              </a:spcBef>
              <a:spcAft>
                <a:spcPts val="0"/>
              </a:spcAft>
              <a:buSzPts val="1300"/>
              <a:buChar char="•"/>
            </a:pPr>
            <a:r>
              <a:rPr lang="en" sz="1300"/>
              <a:t>Assumption: WeChat traffic is seen as web traffic.</a:t>
            </a:r>
            <a:endParaRPr sz="1300"/>
          </a:p>
          <a:p>
            <a:pPr indent="0" lvl="0" marL="0" rtl="0" algn="l">
              <a:lnSpc>
                <a:spcPct val="115000"/>
              </a:lnSpc>
              <a:spcBef>
                <a:spcPts val="0"/>
              </a:spcBef>
              <a:spcAft>
                <a:spcPts val="0"/>
              </a:spcAft>
              <a:buNone/>
            </a:pPr>
            <a:r>
              <a:t/>
            </a:r>
            <a:endParaRPr sz="1300">
              <a:solidFill>
                <a:srgbClr val="FF0000"/>
              </a:solidFill>
            </a:endParaRPr>
          </a:p>
          <a:p>
            <a:pPr indent="0" lvl="0" marL="57150" rtl="0" algn="l">
              <a:lnSpc>
                <a:spcPct val="115000"/>
              </a:lnSpc>
              <a:spcBef>
                <a:spcPts val="0"/>
              </a:spcBef>
              <a:spcAft>
                <a:spcPts val="0"/>
              </a:spcAft>
              <a:buNone/>
            </a:pPr>
            <a:r>
              <a:rPr lang="en" sz="1300">
                <a:solidFill>
                  <a:srgbClr val="FF0000"/>
                </a:solidFill>
              </a:rPr>
              <a:t>Hypothesis: </a:t>
            </a:r>
            <a:r>
              <a:rPr lang="en" sz="1300">
                <a:solidFill>
                  <a:srgbClr val="FFFFFF"/>
                </a:solidFill>
              </a:rPr>
              <a:t>Increase marketing spend on WeChat as channel is driving 1st time visits.</a:t>
            </a:r>
            <a:endParaRPr sz="1300">
              <a:solidFill>
                <a:srgbClr val="FFFFFF"/>
              </a:solidFill>
            </a:endParaRPr>
          </a:p>
        </p:txBody>
      </p:sp>
      <p:sp>
        <p:nvSpPr>
          <p:cNvPr id="163" name="Google Shape;163;p29"/>
          <p:cNvSpPr txBox="1"/>
          <p:nvPr>
            <p:ph idx="1" type="body"/>
          </p:nvPr>
        </p:nvSpPr>
        <p:spPr>
          <a:xfrm>
            <a:off x="218300" y="1265675"/>
            <a:ext cx="2710500" cy="371400"/>
          </a:xfrm>
          <a:prstGeom prst="rect">
            <a:avLst/>
          </a:prstGeom>
          <a:noFill/>
          <a:ln>
            <a:noFill/>
          </a:ln>
        </p:spPr>
        <p:txBody>
          <a:bodyPr anchorCtr="0" anchor="t" bIns="34275" lIns="34275" spcFirstLastPara="1" rIns="34275" wrap="square" tIns="34275">
            <a:noAutofit/>
          </a:bodyPr>
          <a:lstStyle/>
          <a:p>
            <a:pPr indent="-101600" lvl="0" marL="177800" rtl="0" algn="l">
              <a:lnSpc>
                <a:spcPct val="100000"/>
              </a:lnSpc>
              <a:spcBef>
                <a:spcPts val="0"/>
              </a:spcBef>
              <a:spcAft>
                <a:spcPts val="0"/>
              </a:spcAft>
              <a:buClr>
                <a:schemeClr val="lt1"/>
              </a:buClr>
              <a:buSzPts val="1200"/>
              <a:buFont typeface="Arial"/>
              <a:buNone/>
            </a:pPr>
            <a:r>
              <a:rPr b="1" lang="en" sz="1700">
                <a:solidFill>
                  <a:srgbClr val="FF0000"/>
                </a:solidFill>
              </a:rPr>
              <a:t>Initial research findings</a:t>
            </a:r>
            <a:endParaRPr b="1" sz="1700">
              <a:solidFill>
                <a:srgbClr val="FF0000"/>
              </a:solidFill>
            </a:endParaRPr>
          </a:p>
        </p:txBody>
      </p:sp>
      <p:sp>
        <p:nvSpPr>
          <p:cNvPr id="164" name="Google Shape;164;p29"/>
          <p:cNvSpPr txBox="1"/>
          <p:nvPr>
            <p:ph idx="1" type="body"/>
          </p:nvPr>
        </p:nvSpPr>
        <p:spPr>
          <a:xfrm>
            <a:off x="3455109" y="1265675"/>
            <a:ext cx="2710500" cy="3714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Clr>
                <a:schemeClr val="lt1"/>
              </a:buClr>
              <a:buSzPts val="1200"/>
              <a:buFont typeface="Arial"/>
              <a:buNone/>
            </a:pPr>
            <a:r>
              <a:rPr b="1" lang="en" sz="1700">
                <a:solidFill>
                  <a:srgbClr val="FF0000"/>
                </a:solidFill>
              </a:rPr>
              <a:t>Validation required</a:t>
            </a:r>
            <a:endParaRPr b="1" sz="1700">
              <a:solidFill>
                <a:srgbClr val="FF0000"/>
              </a:solidFill>
            </a:endParaRPr>
          </a:p>
        </p:txBody>
      </p:sp>
      <p:sp>
        <p:nvSpPr>
          <p:cNvPr id="165" name="Google Shape;165;p29"/>
          <p:cNvSpPr txBox="1"/>
          <p:nvPr>
            <p:ph idx="1" type="body"/>
          </p:nvPr>
        </p:nvSpPr>
        <p:spPr>
          <a:xfrm>
            <a:off x="3455100" y="1809050"/>
            <a:ext cx="2710500" cy="11055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lang="en" sz="1300">
                <a:solidFill>
                  <a:srgbClr val="FF0000"/>
                </a:solidFill>
              </a:rPr>
              <a:t>Next step: </a:t>
            </a:r>
            <a:r>
              <a:rPr lang="en" sz="1300"/>
              <a:t>Interview with marketing team responsible for China required for validation of hypothesis and assumption.</a:t>
            </a:r>
            <a:endParaRPr sz="1300"/>
          </a:p>
        </p:txBody>
      </p:sp>
      <p:pic>
        <p:nvPicPr>
          <p:cNvPr id="166" name="Google Shape;166;p29"/>
          <p:cNvPicPr preferRelativeResize="0"/>
          <p:nvPr/>
        </p:nvPicPr>
        <p:blipFill>
          <a:blip r:embed="rId3">
            <a:alphaModFix/>
          </a:blip>
          <a:stretch>
            <a:fillRect/>
          </a:stretch>
        </p:blipFill>
        <p:spPr>
          <a:xfrm>
            <a:off x="7855373" y="4062600"/>
            <a:ext cx="1441198" cy="10808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218300" y="234500"/>
            <a:ext cx="5779500" cy="48510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0"/>
              </a:spcBef>
              <a:spcAft>
                <a:spcPts val="0"/>
              </a:spcAft>
              <a:buClr>
                <a:schemeClr val="lt1"/>
              </a:buClr>
              <a:buSzPts val="2100"/>
              <a:buFont typeface="Arial"/>
              <a:buNone/>
            </a:pPr>
            <a:r>
              <a:rPr lang="en" sz="2200"/>
              <a:t>We are driving in traffic w/o intent to purchase when reaching nike.com - the “wrong” traffic</a:t>
            </a:r>
            <a:endParaRPr sz="2200"/>
          </a:p>
        </p:txBody>
      </p:sp>
      <p:sp>
        <p:nvSpPr>
          <p:cNvPr id="172" name="Google Shape;172;p30"/>
          <p:cNvSpPr/>
          <p:nvPr/>
        </p:nvSpPr>
        <p:spPr>
          <a:xfrm>
            <a:off x="7171625" y="0"/>
            <a:ext cx="2209800" cy="5143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rot="-5400000">
            <a:off x="4218425" y="2173800"/>
            <a:ext cx="5110500" cy="795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txBox="1"/>
          <p:nvPr>
            <p:ph idx="1" type="body"/>
          </p:nvPr>
        </p:nvSpPr>
        <p:spPr>
          <a:xfrm>
            <a:off x="7056275" y="1341150"/>
            <a:ext cx="2020200" cy="2613600"/>
          </a:xfrm>
          <a:prstGeom prst="rect">
            <a:avLst/>
          </a:prstGeom>
          <a:noFill/>
          <a:ln>
            <a:noFill/>
          </a:ln>
        </p:spPr>
        <p:txBody>
          <a:bodyPr anchorCtr="0" anchor="ctr" bIns="34275" lIns="34275" spcFirstLastPara="1" rIns="34275" wrap="square" tIns="34275">
            <a:noAutofit/>
          </a:bodyPr>
          <a:lstStyle/>
          <a:p>
            <a:pPr indent="0" lvl="0" marL="47625" rtl="0" algn="l">
              <a:lnSpc>
                <a:spcPct val="115000"/>
              </a:lnSpc>
              <a:spcBef>
                <a:spcPts val="0"/>
              </a:spcBef>
              <a:spcAft>
                <a:spcPts val="0"/>
              </a:spcAft>
              <a:buClr>
                <a:schemeClr val="lt1"/>
              </a:buClr>
              <a:buSzPts val="1200"/>
              <a:buFont typeface="Arial"/>
              <a:buNone/>
            </a:pPr>
            <a:r>
              <a:rPr lang="en"/>
              <a:t>Search on nike.com is a proxy for “intent” to purchase a </a:t>
            </a:r>
            <a:r>
              <a:rPr lang="en" u="sng"/>
              <a:t>specific</a:t>
            </a:r>
            <a:r>
              <a:rPr lang="en"/>
              <a:t> product </a:t>
            </a:r>
            <a:endParaRPr/>
          </a:p>
          <a:p>
            <a:pPr indent="0" lvl="0" marL="47625" rtl="0" algn="l">
              <a:lnSpc>
                <a:spcPct val="115000"/>
              </a:lnSpc>
              <a:spcBef>
                <a:spcPts val="0"/>
              </a:spcBef>
              <a:spcAft>
                <a:spcPts val="0"/>
              </a:spcAft>
              <a:buClr>
                <a:schemeClr val="lt1"/>
              </a:buClr>
              <a:buSzPts val="1200"/>
              <a:buFont typeface="Arial"/>
              <a:buNone/>
            </a:pPr>
            <a:r>
              <a:t/>
            </a:r>
            <a:endParaRPr/>
          </a:p>
          <a:p>
            <a:pPr indent="0" lvl="0" marL="47625" rtl="0" algn="l">
              <a:lnSpc>
                <a:spcPct val="115000"/>
              </a:lnSpc>
              <a:spcBef>
                <a:spcPts val="0"/>
              </a:spcBef>
              <a:spcAft>
                <a:spcPts val="0"/>
              </a:spcAft>
              <a:buClr>
                <a:schemeClr val="lt1"/>
              </a:buClr>
              <a:buSzPts val="1200"/>
              <a:buFont typeface="Arial"/>
              <a:buNone/>
            </a:pPr>
            <a:r>
              <a:rPr lang="en"/>
              <a:t>So how do we bring in visitors with an “intent” to purchase?</a:t>
            </a:r>
            <a:endParaRPr/>
          </a:p>
          <a:p>
            <a:pPr indent="0" lvl="0" marL="47625" rtl="0" algn="l">
              <a:lnSpc>
                <a:spcPct val="100000"/>
              </a:lnSpc>
              <a:spcBef>
                <a:spcPts val="0"/>
              </a:spcBef>
              <a:spcAft>
                <a:spcPts val="0"/>
              </a:spcAft>
              <a:buClr>
                <a:schemeClr val="lt1"/>
              </a:buClr>
              <a:buSzPts val="1200"/>
              <a:buFont typeface="Arial"/>
              <a:buNone/>
            </a:pPr>
            <a:r>
              <a:t/>
            </a:r>
            <a:endParaRPr/>
          </a:p>
        </p:txBody>
      </p:sp>
      <p:sp>
        <p:nvSpPr>
          <p:cNvPr id="175" name="Google Shape;175;p30"/>
          <p:cNvSpPr txBox="1"/>
          <p:nvPr>
            <p:ph idx="1" type="body"/>
          </p:nvPr>
        </p:nvSpPr>
        <p:spPr>
          <a:xfrm>
            <a:off x="218300" y="2264275"/>
            <a:ext cx="2638200" cy="2563800"/>
          </a:xfrm>
          <a:prstGeom prst="rect">
            <a:avLst/>
          </a:prstGeom>
          <a:noFill/>
          <a:ln>
            <a:noFill/>
          </a:ln>
        </p:spPr>
        <p:txBody>
          <a:bodyPr anchorCtr="0" anchor="t" bIns="34275" lIns="34275" spcFirstLastPara="1" rIns="34275" wrap="square" tIns="34275">
            <a:noAutofit/>
          </a:bodyPr>
          <a:lstStyle/>
          <a:p>
            <a:pPr indent="0" lvl="0" marL="57150" rtl="0" algn="ctr">
              <a:lnSpc>
                <a:spcPct val="100000"/>
              </a:lnSpc>
              <a:spcBef>
                <a:spcPts val="0"/>
              </a:spcBef>
              <a:spcAft>
                <a:spcPts val="0"/>
              </a:spcAft>
              <a:buNone/>
            </a:pPr>
            <a:r>
              <a:rPr lang="en" sz="1300"/>
              <a:t>The ratio of first time visits searching vs. not searching is</a:t>
            </a:r>
            <a:endParaRPr sz="1300"/>
          </a:p>
          <a:p>
            <a:pPr indent="0" lvl="0" marL="57150" rtl="0" algn="ctr">
              <a:lnSpc>
                <a:spcPct val="100000"/>
              </a:lnSpc>
              <a:spcBef>
                <a:spcPts val="0"/>
              </a:spcBef>
              <a:spcAft>
                <a:spcPts val="0"/>
              </a:spcAft>
              <a:buNone/>
            </a:pPr>
            <a:r>
              <a:rPr b="1" lang="en" sz="3100">
                <a:solidFill>
                  <a:srgbClr val="FF0000"/>
                </a:solidFill>
              </a:rPr>
              <a:t>1 : 13</a:t>
            </a:r>
            <a:endParaRPr b="1" sz="1300"/>
          </a:p>
          <a:p>
            <a:pPr indent="0" lvl="0" marL="57150" rtl="0" algn="ctr">
              <a:lnSpc>
                <a:spcPct val="100000"/>
              </a:lnSpc>
              <a:spcBef>
                <a:spcPts val="0"/>
              </a:spcBef>
              <a:spcAft>
                <a:spcPts val="0"/>
              </a:spcAft>
              <a:buNone/>
            </a:pPr>
            <a:r>
              <a:rPr lang="en" sz="1300"/>
              <a:t>For other top 5 markets this ratio is only about </a:t>
            </a:r>
            <a:r>
              <a:rPr b="1" i="1" lang="en" sz="1300"/>
              <a:t>1:3</a:t>
            </a:r>
            <a:endParaRPr b="1" i="1" sz="1300"/>
          </a:p>
          <a:p>
            <a:pPr indent="0" lvl="0" marL="57150" rtl="0" algn="ctr">
              <a:lnSpc>
                <a:spcPct val="100000"/>
              </a:lnSpc>
              <a:spcBef>
                <a:spcPts val="0"/>
              </a:spcBef>
              <a:spcAft>
                <a:spcPts val="0"/>
              </a:spcAft>
              <a:buNone/>
            </a:pPr>
            <a:r>
              <a:t/>
            </a:r>
            <a:endParaRPr sz="1300"/>
          </a:p>
          <a:p>
            <a:pPr indent="0" lvl="0" marL="0" rtl="0" algn="ctr">
              <a:lnSpc>
                <a:spcPct val="100000"/>
              </a:lnSpc>
              <a:spcBef>
                <a:spcPts val="0"/>
              </a:spcBef>
              <a:spcAft>
                <a:spcPts val="0"/>
              </a:spcAft>
              <a:buNone/>
            </a:pPr>
            <a:r>
              <a:rPr lang="en" sz="1300"/>
              <a:t>For return visits this is 1:3 for China and about 1:2 for top 5 markets </a:t>
            </a:r>
            <a:r>
              <a:rPr lang="en" sz="900"/>
              <a:t>(except US)</a:t>
            </a:r>
            <a:endParaRPr sz="900"/>
          </a:p>
        </p:txBody>
      </p:sp>
      <p:sp>
        <p:nvSpPr>
          <p:cNvPr id="176" name="Google Shape;176;p30"/>
          <p:cNvSpPr txBox="1"/>
          <p:nvPr>
            <p:ph idx="1" type="body"/>
          </p:nvPr>
        </p:nvSpPr>
        <p:spPr>
          <a:xfrm>
            <a:off x="100350" y="1317725"/>
            <a:ext cx="2710500" cy="601500"/>
          </a:xfrm>
          <a:prstGeom prst="rect">
            <a:avLst/>
          </a:prstGeom>
          <a:noFill/>
          <a:ln>
            <a:noFill/>
          </a:ln>
        </p:spPr>
        <p:txBody>
          <a:bodyPr anchorCtr="0" anchor="t" bIns="34275" lIns="34275" spcFirstLastPara="1" rIns="34275" wrap="square" tIns="34275">
            <a:noAutofit/>
          </a:bodyPr>
          <a:lstStyle/>
          <a:p>
            <a:pPr indent="0" lvl="0" marL="0" rtl="0" algn="ctr">
              <a:lnSpc>
                <a:spcPct val="100000"/>
              </a:lnSpc>
              <a:spcBef>
                <a:spcPts val="0"/>
              </a:spcBef>
              <a:spcAft>
                <a:spcPts val="0"/>
              </a:spcAft>
              <a:buClr>
                <a:schemeClr val="lt1"/>
              </a:buClr>
              <a:buSzPts val="1200"/>
              <a:buFont typeface="Arial"/>
              <a:buNone/>
            </a:pPr>
            <a:r>
              <a:rPr b="1" lang="en" sz="1700">
                <a:solidFill>
                  <a:srgbClr val="FF0000"/>
                </a:solidFill>
              </a:rPr>
              <a:t>China with low % of “search visits”</a:t>
            </a:r>
            <a:endParaRPr b="1" sz="1700">
              <a:solidFill>
                <a:srgbClr val="FF0000"/>
              </a:solidFill>
            </a:endParaRPr>
          </a:p>
        </p:txBody>
      </p:sp>
      <p:sp>
        <p:nvSpPr>
          <p:cNvPr id="177" name="Google Shape;177;p30"/>
          <p:cNvSpPr txBox="1"/>
          <p:nvPr>
            <p:ph idx="1" type="body"/>
          </p:nvPr>
        </p:nvSpPr>
        <p:spPr>
          <a:xfrm>
            <a:off x="3334125" y="1317725"/>
            <a:ext cx="2849400" cy="842700"/>
          </a:xfrm>
          <a:prstGeom prst="rect">
            <a:avLst/>
          </a:prstGeom>
          <a:noFill/>
          <a:ln>
            <a:noFill/>
          </a:ln>
        </p:spPr>
        <p:txBody>
          <a:bodyPr anchorCtr="0" anchor="t" bIns="34275" lIns="34275" spcFirstLastPara="1" rIns="34275" wrap="square" tIns="34275">
            <a:noAutofit/>
          </a:bodyPr>
          <a:lstStyle/>
          <a:p>
            <a:pPr indent="0" lvl="0" marL="0" rtl="0" algn="ctr">
              <a:lnSpc>
                <a:spcPct val="100000"/>
              </a:lnSpc>
              <a:spcBef>
                <a:spcPts val="0"/>
              </a:spcBef>
              <a:spcAft>
                <a:spcPts val="0"/>
              </a:spcAft>
              <a:buClr>
                <a:schemeClr val="lt1"/>
              </a:buClr>
              <a:buSzPts val="1200"/>
              <a:buFont typeface="Arial"/>
              <a:buNone/>
            </a:pPr>
            <a:r>
              <a:rPr b="1" lang="en" sz="1700">
                <a:solidFill>
                  <a:srgbClr val="FF0000"/>
                </a:solidFill>
              </a:rPr>
              <a:t>In China “Search visits” have higher order/visit</a:t>
            </a:r>
            <a:endParaRPr b="1" sz="1700">
              <a:solidFill>
                <a:srgbClr val="FF0000"/>
              </a:solidFill>
            </a:endParaRPr>
          </a:p>
        </p:txBody>
      </p:sp>
      <p:pic>
        <p:nvPicPr>
          <p:cNvPr id="178" name="Google Shape;178;p30"/>
          <p:cNvPicPr preferRelativeResize="0"/>
          <p:nvPr/>
        </p:nvPicPr>
        <p:blipFill>
          <a:blip r:embed="rId3">
            <a:alphaModFix/>
          </a:blip>
          <a:stretch>
            <a:fillRect/>
          </a:stretch>
        </p:blipFill>
        <p:spPr>
          <a:xfrm>
            <a:off x="7940223" y="4062600"/>
            <a:ext cx="1441198" cy="1080898"/>
          </a:xfrm>
          <a:prstGeom prst="rect">
            <a:avLst/>
          </a:prstGeom>
          <a:noFill/>
          <a:ln>
            <a:noFill/>
          </a:ln>
        </p:spPr>
      </p:pic>
      <p:pic>
        <p:nvPicPr>
          <p:cNvPr id="179" name="Google Shape;179;p30"/>
          <p:cNvPicPr preferRelativeResize="0"/>
          <p:nvPr/>
        </p:nvPicPr>
        <p:blipFill>
          <a:blip r:embed="rId4">
            <a:alphaModFix/>
          </a:blip>
          <a:stretch>
            <a:fillRect/>
          </a:stretch>
        </p:blipFill>
        <p:spPr>
          <a:xfrm>
            <a:off x="3334125" y="2229325"/>
            <a:ext cx="2849475" cy="2044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p:nvPr/>
        </p:nvSpPr>
        <p:spPr>
          <a:xfrm>
            <a:off x="6934375" y="0"/>
            <a:ext cx="2209800" cy="51435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rot="-5400000">
            <a:off x="3981175" y="2173800"/>
            <a:ext cx="5110500" cy="795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txBox="1"/>
          <p:nvPr>
            <p:ph idx="1" type="body"/>
          </p:nvPr>
        </p:nvSpPr>
        <p:spPr>
          <a:xfrm>
            <a:off x="360525" y="1458225"/>
            <a:ext cx="5778000" cy="3021900"/>
          </a:xfrm>
          <a:prstGeom prst="rect">
            <a:avLst/>
          </a:prstGeom>
          <a:noFill/>
          <a:ln>
            <a:noFill/>
          </a:ln>
        </p:spPr>
        <p:txBody>
          <a:bodyPr anchorCtr="0" anchor="t" bIns="34275" lIns="34275" spcFirstLastPara="1" rIns="34275" wrap="square" tIns="34275">
            <a:noAutofit/>
          </a:bodyPr>
          <a:lstStyle/>
          <a:p>
            <a:pPr indent="-139700" lvl="0" marL="114300" marR="0" rtl="0" algn="l">
              <a:lnSpc>
                <a:spcPct val="150000"/>
              </a:lnSpc>
              <a:spcBef>
                <a:spcPts val="0"/>
              </a:spcBef>
              <a:spcAft>
                <a:spcPts val="0"/>
              </a:spcAft>
              <a:buClr>
                <a:srgbClr val="FFFFFF"/>
              </a:buClr>
              <a:buSzPts val="1300"/>
              <a:buChar char="•"/>
            </a:pPr>
            <a:r>
              <a:rPr lang="en" sz="1300">
                <a:solidFill>
                  <a:srgbClr val="FFFFFF"/>
                </a:solidFill>
              </a:rPr>
              <a:t>China is underutilizing social med. mktg channels compared to top 5 markets</a:t>
            </a:r>
            <a:endParaRPr sz="1300">
              <a:solidFill>
                <a:srgbClr val="FFFFFF"/>
              </a:solidFill>
            </a:endParaRPr>
          </a:p>
          <a:p>
            <a:pPr indent="0" lvl="0" marL="0" marR="0" rtl="0" algn="l">
              <a:lnSpc>
                <a:spcPct val="150000"/>
              </a:lnSpc>
              <a:spcBef>
                <a:spcPts val="0"/>
              </a:spcBef>
              <a:spcAft>
                <a:spcPts val="0"/>
              </a:spcAft>
              <a:buNone/>
            </a:pPr>
            <a:r>
              <a:t/>
            </a:r>
            <a:endParaRPr sz="1300">
              <a:solidFill>
                <a:srgbClr val="FFFFFF"/>
              </a:solidFill>
            </a:endParaRPr>
          </a:p>
          <a:p>
            <a:pPr indent="0" lvl="0" marL="0" marR="0" rtl="0" algn="l">
              <a:lnSpc>
                <a:spcPct val="150000"/>
              </a:lnSpc>
              <a:spcBef>
                <a:spcPts val="0"/>
              </a:spcBef>
              <a:spcAft>
                <a:spcPts val="0"/>
              </a:spcAft>
              <a:buNone/>
            </a:pPr>
            <a:r>
              <a:t/>
            </a:r>
            <a:endParaRPr sz="1300">
              <a:solidFill>
                <a:srgbClr val="FFFFFF"/>
              </a:solidFill>
            </a:endParaRPr>
          </a:p>
          <a:p>
            <a:pPr indent="0" lvl="0" marL="0" marR="0" rtl="0" algn="l">
              <a:lnSpc>
                <a:spcPct val="150000"/>
              </a:lnSpc>
              <a:spcBef>
                <a:spcPts val="0"/>
              </a:spcBef>
              <a:spcAft>
                <a:spcPts val="0"/>
              </a:spcAft>
              <a:buNone/>
            </a:pPr>
            <a:r>
              <a:t/>
            </a:r>
            <a:endParaRPr sz="1300">
              <a:solidFill>
                <a:srgbClr val="FFFFFF"/>
              </a:solidFill>
            </a:endParaRPr>
          </a:p>
          <a:p>
            <a:pPr indent="0" lvl="0" marL="0" marR="0" rtl="0" algn="l">
              <a:lnSpc>
                <a:spcPct val="150000"/>
              </a:lnSpc>
              <a:spcBef>
                <a:spcPts val="0"/>
              </a:spcBef>
              <a:spcAft>
                <a:spcPts val="0"/>
              </a:spcAft>
              <a:buNone/>
            </a:pPr>
            <a:r>
              <a:t/>
            </a:r>
            <a:endParaRPr sz="1300">
              <a:solidFill>
                <a:srgbClr val="FFFFFF"/>
              </a:solidFill>
            </a:endParaRPr>
          </a:p>
          <a:p>
            <a:pPr indent="0" lvl="0" marL="0" marR="0" rtl="0" algn="l">
              <a:lnSpc>
                <a:spcPct val="150000"/>
              </a:lnSpc>
              <a:spcBef>
                <a:spcPts val="0"/>
              </a:spcBef>
              <a:spcAft>
                <a:spcPts val="0"/>
              </a:spcAft>
              <a:buNone/>
            </a:pPr>
            <a:r>
              <a:t/>
            </a:r>
            <a:endParaRPr sz="1300">
              <a:solidFill>
                <a:srgbClr val="FFFFFF"/>
              </a:solidFill>
            </a:endParaRPr>
          </a:p>
          <a:p>
            <a:pPr indent="0" lvl="0" marL="0" marR="0" rtl="0" algn="l">
              <a:lnSpc>
                <a:spcPct val="150000"/>
              </a:lnSpc>
              <a:spcBef>
                <a:spcPts val="0"/>
              </a:spcBef>
              <a:spcAft>
                <a:spcPts val="0"/>
              </a:spcAft>
              <a:buNone/>
            </a:pPr>
            <a:r>
              <a:t/>
            </a:r>
            <a:endParaRPr sz="1300">
              <a:solidFill>
                <a:srgbClr val="FFFFFF"/>
              </a:solidFill>
            </a:endParaRPr>
          </a:p>
          <a:p>
            <a:pPr indent="-139700" lvl="0" marL="114300" marR="0" rtl="0" algn="l">
              <a:lnSpc>
                <a:spcPct val="150000"/>
              </a:lnSpc>
              <a:spcBef>
                <a:spcPts val="0"/>
              </a:spcBef>
              <a:spcAft>
                <a:spcPts val="0"/>
              </a:spcAft>
              <a:buClr>
                <a:srgbClr val="FFFFFF"/>
              </a:buClr>
              <a:buSzPts val="1300"/>
              <a:buChar char="•"/>
            </a:pPr>
            <a:r>
              <a:rPr lang="en" sz="1300">
                <a:solidFill>
                  <a:srgbClr val="FFFFFF"/>
                </a:solidFill>
              </a:rPr>
              <a:t>China has different social media marketing channels and user behaviors than others in the top 5 markets  (e.g. China has no Facebook or Instagram; live-streaming and influencers are more popular in China)</a:t>
            </a:r>
            <a:endParaRPr sz="1300">
              <a:solidFill>
                <a:srgbClr val="FFFFFF"/>
              </a:solidFill>
            </a:endParaRPr>
          </a:p>
          <a:p>
            <a:pPr indent="-57150" lvl="0" marL="114300" marR="0" rtl="0" algn="l">
              <a:lnSpc>
                <a:spcPct val="100000"/>
              </a:lnSpc>
              <a:spcBef>
                <a:spcPts val="0"/>
              </a:spcBef>
              <a:spcAft>
                <a:spcPts val="0"/>
              </a:spcAft>
              <a:buNone/>
            </a:pPr>
            <a:r>
              <a:t/>
            </a:r>
            <a:endParaRPr sz="1300">
              <a:solidFill>
                <a:srgbClr val="FFFFFF"/>
              </a:solidFill>
            </a:endParaRPr>
          </a:p>
          <a:p>
            <a:pPr indent="-57150" lvl="0" marL="114300" marR="0" rtl="0" algn="l">
              <a:lnSpc>
                <a:spcPct val="100000"/>
              </a:lnSpc>
              <a:spcBef>
                <a:spcPts val="0"/>
              </a:spcBef>
              <a:spcAft>
                <a:spcPts val="0"/>
              </a:spcAft>
              <a:buNone/>
            </a:pPr>
            <a:r>
              <a:t/>
            </a:r>
            <a:endParaRPr sz="1300">
              <a:solidFill>
                <a:srgbClr val="FFFFFF"/>
              </a:solidFill>
            </a:endParaRPr>
          </a:p>
          <a:p>
            <a:pPr indent="-57150" lvl="0" marL="114300" marR="0" rtl="0" algn="l">
              <a:lnSpc>
                <a:spcPct val="100000"/>
              </a:lnSpc>
              <a:spcBef>
                <a:spcPts val="0"/>
              </a:spcBef>
              <a:spcAft>
                <a:spcPts val="0"/>
              </a:spcAft>
              <a:buNone/>
            </a:pPr>
            <a:r>
              <a:t/>
            </a:r>
            <a:endParaRPr sz="1300">
              <a:solidFill>
                <a:srgbClr val="FFFFFF"/>
              </a:solidFill>
            </a:endParaRPr>
          </a:p>
          <a:p>
            <a:pPr indent="-57150" lvl="0" marL="114300" marR="0" rtl="0" algn="l">
              <a:lnSpc>
                <a:spcPct val="100000"/>
              </a:lnSpc>
              <a:spcBef>
                <a:spcPts val="0"/>
              </a:spcBef>
              <a:spcAft>
                <a:spcPts val="0"/>
              </a:spcAft>
              <a:buNone/>
            </a:pPr>
            <a:r>
              <a:t/>
            </a:r>
            <a:endParaRPr sz="1300">
              <a:solidFill>
                <a:srgbClr val="FFFFFF"/>
              </a:solidFill>
            </a:endParaRPr>
          </a:p>
          <a:p>
            <a:pPr indent="-57150" lvl="0" marL="114300" marR="0" rtl="0" algn="l">
              <a:lnSpc>
                <a:spcPct val="100000"/>
              </a:lnSpc>
              <a:spcBef>
                <a:spcPts val="0"/>
              </a:spcBef>
              <a:spcAft>
                <a:spcPts val="0"/>
              </a:spcAft>
              <a:buNone/>
            </a:pPr>
            <a:r>
              <a:t/>
            </a:r>
            <a:endParaRPr sz="1300">
              <a:solidFill>
                <a:srgbClr val="FFFFFF"/>
              </a:solidFill>
            </a:endParaRPr>
          </a:p>
          <a:p>
            <a:pPr indent="-57150" lvl="0" marL="114300" rtl="0" algn="l">
              <a:spcBef>
                <a:spcPts val="0"/>
              </a:spcBef>
              <a:spcAft>
                <a:spcPts val="0"/>
              </a:spcAft>
              <a:buNone/>
            </a:pPr>
            <a:r>
              <a:t/>
            </a:r>
            <a:endParaRPr sz="1300">
              <a:solidFill>
                <a:srgbClr val="FFFFFF"/>
              </a:solidFill>
            </a:endParaRPr>
          </a:p>
        </p:txBody>
      </p:sp>
      <p:pic>
        <p:nvPicPr>
          <p:cNvPr id="187" name="Google Shape;187;p31"/>
          <p:cNvPicPr preferRelativeResize="0"/>
          <p:nvPr/>
        </p:nvPicPr>
        <p:blipFill>
          <a:blip r:embed="rId3">
            <a:alphaModFix/>
          </a:blip>
          <a:stretch>
            <a:fillRect/>
          </a:stretch>
        </p:blipFill>
        <p:spPr>
          <a:xfrm>
            <a:off x="563612" y="1930550"/>
            <a:ext cx="5371826" cy="1365800"/>
          </a:xfrm>
          <a:prstGeom prst="rect">
            <a:avLst/>
          </a:prstGeom>
          <a:noFill/>
          <a:ln>
            <a:noFill/>
          </a:ln>
        </p:spPr>
      </p:pic>
      <p:sp>
        <p:nvSpPr>
          <p:cNvPr id="188" name="Google Shape;188;p31"/>
          <p:cNvSpPr/>
          <p:nvPr/>
        </p:nvSpPr>
        <p:spPr>
          <a:xfrm>
            <a:off x="5125675" y="1946350"/>
            <a:ext cx="795900" cy="13491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1"/>
          <p:cNvPicPr preferRelativeResize="0"/>
          <p:nvPr/>
        </p:nvPicPr>
        <p:blipFill>
          <a:blip r:embed="rId4">
            <a:alphaModFix/>
          </a:blip>
          <a:stretch>
            <a:fillRect/>
          </a:stretch>
        </p:blipFill>
        <p:spPr>
          <a:xfrm>
            <a:off x="7855373" y="4062600"/>
            <a:ext cx="1441198" cy="1080898"/>
          </a:xfrm>
          <a:prstGeom prst="rect">
            <a:avLst/>
          </a:prstGeom>
          <a:noFill/>
          <a:ln>
            <a:noFill/>
          </a:ln>
        </p:spPr>
      </p:pic>
      <p:sp>
        <p:nvSpPr>
          <p:cNvPr id="190" name="Google Shape;190;p31"/>
          <p:cNvSpPr txBox="1"/>
          <p:nvPr>
            <p:ph type="title"/>
          </p:nvPr>
        </p:nvSpPr>
        <p:spPr>
          <a:xfrm>
            <a:off x="360525" y="234500"/>
            <a:ext cx="5778000" cy="7779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Clr>
                <a:schemeClr val="lt1"/>
              </a:buClr>
              <a:buSzPts val="2100"/>
              <a:buFont typeface="Arial"/>
              <a:buNone/>
            </a:pPr>
            <a:r>
              <a:rPr lang="en" sz="2200"/>
              <a:t>China under-utilizes social media marketing channels to drive traffic</a:t>
            </a:r>
            <a:endParaRPr sz="2200"/>
          </a:p>
          <a:p>
            <a:pPr indent="0" lvl="0" marL="0" rtl="0" algn="l">
              <a:lnSpc>
                <a:spcPct val="90000"/>
              </a:lnSpc>
              <a:spcBef>
                <a:spcPts val="0"/>
              </a:spcBef>
              <a:spcAft>
                <a:spcPts val="0"/>
              </a:spcAft>
              <a:buClr>
                <a:schemeClr val="lt1"/>
              </a:buClr>
              <a:buSzPts val="2100"/>
              <a:buFont typeface="Arial"/>
              <a:buNone/>
            </a:pPr>
            <a:r>
              <a:t/>
            </a:r>
            <a:endParaRPr sz="2200"/>
          </a:p>
        </p:txBody>
      </p:sp>
      <p:sp>
        <p:nvSpPr>
          <p:cNvPr id="191" name="Google Shape;191;p31"/>
          <p:cNvSpPr txBox="1"/>
          <p:nvPr>
            <p:ph idx="1" type="body"/>
          </p:nvPr>
        </p:nvSpPr>
        <p:spPr>
          <a:xfrm>
            <a:off x="6827675" y="1341150"/>
            <a:ext cx="2020200" cy="2613600"/>
          </a:xfrm>
          <a:prstGeom prst="rect">
            <a:avLst/>
          </a:prstGeom>
          <a:no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1100"/>
              <a:buFont typeface="Arial"/>
              <a:buNone/>
            </a:pPr>
            <a:r>
              <a:rPr lang="en" sz="1500">
                <a:solidFill>
                  <a:srgbClr val="FFFFFF"/>
                </a:solidFill>
              </a:rPr>
              <a:t>Going back: </a:t>
            </a:r>
            <a:r>
              <a:rPr lang="en" sz="1500">
                <a:solidFill>
                  <a:srgbClr val="FFFFFF"/>
                </a:solidFill>
              </a:rPr>
              <a:t>How do we create intent? </a:t>
            </a:r>
            <a:endParaRPr sz="1500">
              <a:solidFill>
                <a:srgbClr val="FFFFFF"/>
              </a:solidFill>
            </a:endParaRPr>
          </a:p>
          <a:p>
            <a:pPr indent="0" lvl="0" marL="0" rtl="0" algn="l">
              <a:lnSpc>
                <a:spcPct val="150000"/>
              </a:lnSpc>
              <a:spcBef>
                <a:spcPts val="0"/>
              </a:spcBef>
              <a:spcAft>
                <a:spcPts val="0"/>
              </a:spcAft>
              <a:buClr>
                <a:schemeClr val="dk1"/>
              </a:buClr>
              <a:buSzPts val="1100"/>
              <a:buFont typeface="Arial"/>
              <a:buNone/>
            </a:pPr>
            <a:r>
              <a:t/>
            </a:r>
            <a:endParaRPr b="1" sz="1500">
              <a:solidFill>
                <a:srgbClr val="FFFFFF"/>
              </a:solidFill>
            </a:endParaRPr>
          </a:p>
          <a:p>
            <a:pPr indent="0" lvl="0" marL="0" rtl="0" algn="l">
              <a:lnSpc>
                <a:spcPct val="150000"/>
              </a:lnSpc>
              <a:spcBef>
                <a:spcPts val="0"/>
              </a:spcBef>
              <a:spcAft>
                <a:spcPts val="0"/>
              </a:spcAft>
              <a:buClr>
                <a:schemeClr val="dk1"/>
              </a:buClr>
              <a:buSzPts val="1100"/>
              <a:buFont typeface="Arial"/>
              <a:buNone/>
            </a:pPr>
            <a:r>
              <a:rPr b="1" lang="en" sz="1500">
                <a:solidFill>
                  <a:srgbClr val="FFFFFF"/>
                </a:solidFill>
              </a:rPr>
              <a:t>Hypothesis: </a:t>
            </a:r>
            <a:r>
              <a:rPr lang="en" sz="1500">
                <a:solidFill>
                  <a:srgbClr val="FFFFFF"/>
                </a:solidFill>
              </a:rPr>
              <a:t>Social media mktg. primes customers with spec. prod. ideas - creating an “intent to purchase”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